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25"/>
  </p:notesMasterIdLst>
  <p:sldIdLst>
    <p:sldId id="256" r:id="rId3"/>
    <p:sldId id="330" r:id="rId4"/>
    <p:sldId id="257" r:id="rId5"/>
    <p:sldId id="264" r:id="rId6"/>
    <p:sldId id="327" r:id="rId7"/>
    <p:sldId id="263" r:id="rId8"/>
    <p:sldId id="554" r:id="rId9"/>
    <p:sldId id="335" r:id="rId10"/>
    <p:sldId id="338" r:id="rId11"/>
    <p:sldId id="339" r:id="rId12"/>
    <p:sldId id="340" r:id="rId13"/>
    <p:sldId id="553" r:id="rId14"/>
    <p:sldId id="550" r:id="rId15"/>
    <p:sldId id="548" r:id="rId16"/>
    <p:sldId id="549" r:id="rId17"/>
    <p:sldId id="551" r:id="rId18"/>
    <p:sldId id="552" r:id="rId19"/>
    <p:sldId id="555" r:id="rId20"/>
    <p:sldId id="557" r:id="rId21"/>
    <p:sldId id="559" r:id="rId22"/>
    <p:sldId id="336" r:id="rId23"/>
    <p:sldId id="26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AFF69C1-7A14-4DD4-9293-DF9C7EDF6F23}">
          <p14:sldIdLst>
            <p14:sldId id="256"/>
            <p14:sldId id="330"/>
            <p14:sldId id="257"/>
            <p14:sldId id="264"/>
            <p14:sldId id="327"/>
            <p14:sldId id="263"/>
            <p14:sldId id="554"/>
            <p14:sldId id="335"/>
            <p14:sldId id="338"/>
            <p14:sldId id="339"/>
            <p14:sldId id="340"/>
            <p14:sldId id="553"/>
            <p14:sldId id="550"/>
            <p14:sldId id="548"/>
            <p14:sldId id="549"/>
            <p14:sldId id="551"/>
            <p14:sldId id="552"/>
            <p14:sldId id="555"/>
            <p14:sldId id="557"/>
            <p14:sldId id="559"/>
            <p14:sldId id="336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38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D"/>
    <a:srgbClr val="4472C4"/>
    <a:srgbClr val="1E7CA8"/>
    <a:srgbClr val="555353"/>
    <a:srgbClr val="0A0A0A"/>
    <a:srgbClr val="C0C0C0"/>
    <a:srgbClr val="BABABA"/>
    <a:srgbClr val="BCBCBC"/>
    <a:srgbClr val="FEFEFE"/>
    <a:srgbClr val="F4C9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5" autoAdjust="0"/>
    <p:restoredTop sz="71019" autoAdjust="0"/>
  </p:normalViewPr>
  <p:slideViewPr>
    <p:cSldViewPr snapToGrid="0" showGuides="1">
      <p:cViewPr>
        <p:scale>
          <a:sx n="66" d="100"/>
          <a:sy n="66" d="100"/>
        </p:scale>
        <p:origin x="212" y="108"/>
      </p:cViewPr>
      <p:guideLst>
        <p:guide orient="horz" pos="2205"/>
        <p:guide pos="38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C7A92-BE57-4643-A063-067DD9EBF662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0A2F5-961A-45DC-9B56-8438DF6196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99711-4485-2FE0-080E-70A8ED0B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4412C8-B510-5290-900C-B156D66B6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ED4966-2C14-2AB7-9F40-928751E1D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数据运算需要消耗资源，包括寄存器、带宽、</a:t>
            </a:r>
            <a:r>
              <a:rPr lang="en-US" altLang="zh-CN" sz="1200" dirty="0" err="1"/>
              <a:t>cpu</a:t>
            </a:r>
            <a:r>
              <a:rPr lang="zh-CN" altLang="en-US" sz="1200" dirty="0"/>
              <a:t>等，</a:t>
            </a:r>
            <a:r>
              <a:rPr lang="en-US" altLang="zh-CN" sz="1200" dirty="0" err="1"/>
              <a:t>mapreduce</a:t>
            </a:r>
            <a:r>
              <a:rPr lang="zh-CN" altLang="en-US" sz="1200" dirty="0"/>
              <a:t>中进行并行运算时涉及到资源调控与分配；为了更高效调配资源支撑任务运转，</a:t>
            </a:r>
            <a:r>
              <a:rPr lang="en-US" altLang="zh-CN" sz="1200" dirty="0"/>
              <a:t>2013</a:t>
            </a:r>
            <a:r>
              <a:rPr lang="zh-CN" altLang="en-US" sz="1200" dirty="0"/>
              <a:t>年</a:t>
            </a:r>
            <a:r>
              <a:rPr lang="en-US" altLang="zh-CN" sz="1200" dirty="0"/>
              <a:t>hadoop2.0</a:t>
            </a:r>
            <a:r>
              <a:rPr lang="zh-CN" altLang="en-US" sz="1200" dirty="0"/>
              <a:t>引入</a:t>
            </a:r>
            <a:r>
              <a:rPr lang="en-US" altLang="zh-CN" sz="1200" dirty="0"/>
              <a:t>YARN</a:t>
            </a:r>
            <a:r>
              <a:rPr lang="zh-CN" altLang="en-US" sz="1200" dirty="0"/>
              <a:t>，（</a:t>
            </a:r>
            <a:r>
              <a:rPr lang="en-US" altLang="zh-CN" sz="1200" dirty="0"/>
              <a:t>Yet Another Resource Negotiator</a:t>
            </a:r>
            <a:r>
              <a:rPr lang="zh-CN" altLang="en-US" sz="1200" dirty="0"/>
              <a:t>）。</a:t>
            </a:r>
            <a:r>
              <a:rPr lang="en-US" altLang="zh-CN" sz="1200" dirty="0"/>
              <a:t>YARN </a:t>
            </a:r>
            <a:r>
              <a:rPr lang="zh-CN" altLang="en-US" sz="1200" dirty="0"/>
              <a:t>把资源管理和作业调度监控的功能从</a:t>
            </a:r>
            <a:r>
              <a:rPr lang="en-US" altLang="zh-CN" sz="1200" dirty="0" err="1"/>
              <a:t>mapreduce</a:t>
            </a:r>
            <a:r>
              <a:rPr lang="zh-CN" altLang="en-US" sz="1200" dirty="0"/>
              <a:t>中独立出来。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1200" dirty="0"/>
              <a:t>橙色的客户端发出作业</a:t>
            </a:r>
            <a:r>
              <a:rPr lang="en-US" altLang="zh-CN" sz="1200" dirty="0"/>
              <a:t>job</a:t>
            </a:r>
            <a:r>
              <a:rPr lang="zh-CN" altLang="en-US" sz="1200" dirty="0"/>
              <a:t>请求（单个</a:t>
            </a:r>
            <a:r>
              <a:rPr lang="en-US" altLang="zh-CN" sz="1200" dirty="0"/>
              <a:t>job</a:t>
            </a:r>
            <a:r>
              <a:rPr lang="zh-CN" altLang="en-US" sz="1200" dirty="0"/>
              <a:t>或</a:t>
            </a:r>
            <a:r>
              <a:rPr lang="en-US" altLang="zh-CN" sz="1200" dirty="0"/>
              <a:t>job</a:t>
            </a:r>
            <a:r>
              <a:rPr lang="zh-CN" altLang="en-US" sz="1200" dirty="0"/>
              <a:t>的</a:t>
            </a:r>
            <a:r>
              <a:rPr lang="en-US" altLang="zh-CN" sz="1200" dirty="0"/>
              <a:t>DAG</a:t>
            </a:r>
            <a:r>
              <a:rPr lang="zh-CN" altLang="en-US" sz="1200" dirty="0"/>
              <a:t>群），</a:t>
            </a:r>
            <a:r>
              <a:rPr lang="en-US" altLang="zh-CN" sz="1200" dirty="0"/>
              <a:t>RM</a:t>
            </a:r>
            <a:r>
              <a:rPr lang="zh-CN" altLang="en-US" sz="1200" dirty="0"/>
              <a:t>指定唯一的</a:t>
            </a:r>
            <a:r>
              <a:rPr lang="en-US" altLang="zh-CN" sz="1200" dirty="0"/>
              <a:t>AM</a:t>
            </a:r>
            <a:r>
              <a:rPr lang="zh-CN" altLang="en-US" sz="1200" dirty="0"/>
              <a:t>作为该请求涉及资源的总会计，</a:t>
            </a:r>
            <a:r>
              <a:rPr lang="en-US" altLang="zh-CN" sz="1200" dirty="0"/>
              <a:t>AM</a:t>
            </a:r>
            <a:r>
              <a:rPr lang="zh-CN" altLang="en-US" sz="1200" dirty="0"/>
              <a:t>确定橙色客户端需要的资源（</a:t>
            </a:r>
            <a:r>
              <a:rPr lang="en-US" altLang="zh-CN" sz="1200" dirty="0"/>
              <a:t>containers</a:t>
            </a:r>
            <a:r>
              <a:rPr lang="zh-CN" altLang="en-US" sz="1200" dirty="0"/>
              <a:t>）分布在哪些数据节点，将该数据节点</a:t>
            </a:r>
            <a:r>
              <a:rPr lang="en-US" altLang="zh-CN" sz="1200" dirty="0"/>
              <a:t>manager</a:t>
            </a:r>
            <a:r>
              <a:rPr lang="zh-CN" altLang="en-US" sz="1200" dirty="0"/>
              <a:t>与</a:t>
            </a:r>
            <a:r>
              <a:rPr lang="en-US" altLang="zh-CN" sz="1200" dirty="0"/>
              <a:t>RM</a:t>
            </a:r>
            <a:r>
              <a:rPr lang="zh-CN" altLang="en-US" sz="1200" dirty="0"/>
              <a:t>进行连接；当</a:t>
            </a:r>
            <a:r>
              <a:rPr lang="en-US" altLang="zh-CN" sz="1200" dirty="0"/>
              <a:t>job</a:t>
            </a:r>
            <a:r>
              <a:rPr lang="zh-CN" altLang="en-US" sz="1200" dirty="0"/>
              <a:t>运行结束，</a:t>
            </a:r>
            <a:r>
              <a:rPr lang="en-US" altLang="zh-CN" sz="1200" dirty="0"/>
              <a:t>AM</a:t>
            </a:r>
            <a:r>
              <a:rPr lang="zh-CN" altLang="en-US" sz="1200" dirty="0"/>
              <a:t>回收资源；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1200" dirty="0"/>
              <a:t>举个栗子，小明在美团买菜，小红也在美团买菜，</a:t>
            </a:r>
            <a:r>
              <a:rPr lang="en-US" altLang="zh-CN" sz="1200" dirty="0"/>
              <a:t>RM</a:t>
            </a:r>
            <a:r>
              <a:rPr lang="zh-CN" altLang="en-US" sz="1200" dirty="0"/>
              <a:t>是美团平台，分别指定外卖骑手</a:t>
            </a:r>
            <a:r>
              <a:rPr lang="en-US" altLang="zh-CN" sz="1200" dirty="0"/>
              <a:t>A</a:t>
            </a:r>
            <a:r>
              <a:rPr lang="zh-CN" altLang="en-US" sz="1200" dirty="0"/>
              <a:t>和外卖骑手</a:t>
            </a:r>
            <a:r>
              <a:rPr lang="en-US" altLang="zh-CN" sz="1200" dirty="0"/>
              <a:t>B</a:t>
            </a:r>
            <a:r>
              <a:rPr lang="zh-CN" altLang="en-US" sz="1200" dirty="0"/>
              <a:t>（</a:t>
            </a:r>
            <a:r>
              <a:rPr lang="en-US" altLang="zh-CN" sz="1200" dirty="0"/>
              <a:t>App Manager</a:t>
            </a:r>
            <a:r>
              <a:rPr lang="zh-CN" altLang="en-US" sz="1200" dirty="0"/>
              <a:t>）到不同菜市场（数据节点）收集牛肉，蔬菜，调料瓶。</a:t>
            </a:r>
            <a:r>
              <a:rPr lang="en-US" altLang="zh-CN" sz="1200" dirty="0" err="1"/>
              <a:t>NodeManager</a:t>
            </a:r>
            <a:r>
              <a:rPr lang="zh-CN" altLang="en-US" sz="1200" dirty="0"/>
              <a:t>店家给</a:t>
            </a:r>
            <a:r>
              <a:rPr lang="en-US" altLang="zh-CN" sz="1200" dirty="0"/>
              <a:t>container</a:t>
            </a:r>
            <a:r>
              <a:rPr lang="zh-CN" altLang="en-US" sz="1200" dirty="0"/>
              <a:t>到平台使用。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1200" dirty="0"/>
              <a:t>知道其作用为资源监控调度即可。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8E6A96-27E6-813A-D109-9302A8A8C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1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B6508-271D-51AE-A2E8-6281E46AC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E6EFF0-0621-FD61-553B-76EC2CA76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BF0D97-859D-BC87-427E-F6FE95EFA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E8AF69-FEC0-81A6-D2FE-D4A861194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98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F58B-87E9-11F5-4375-36477384E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D0D4BC-791C-3CE8-A2D6-0AB34E4D6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600BFF-5487-E451-07CD-37FF300BB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1040A7-B5AD-3091-173B-C2413CDD6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931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36DF-DB08-F6EB-7CC3-6CAAADE16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612591-F079-1E41-7907-FC770F25F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FBAF8B-210B-7B1E-DB67-04E8E0DA6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A3BAFF-AF9A-BE9F-DD7C-CAEA49369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184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832CE-6591-4038-6CBC-FF1FB9CD2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C66346-7158-CB25-3E0A-2B5ACCAD3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BBBEC6-20C9-6C91-23B7-DD8DAD723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</a:rPr>
              <a:t>分布式文件系统在物理结构上是由计算机集群中的多个节点构成的，这些节点分为两类，一类叫“主节点”</a:t>
            </a:r>
            <a:r>
              <a:rPr lang="en-US" altLang="zh-CN" sz="1200" dirty="0">
                <a:solidFill>
                  <a:srgbClr val="000000"/>
                </a:solidFill>
              </a:rPr>
              <a:t>(Master Node)</a:t>
            </a:r>
            <a:r>
              <a:rPr lang="zh-CN" altLang="en-US" sz="1200" dirty="0">
                <a:solidFill>
                  <a:srgbClr val="000000"/>
                </a:solidFill>
              </a:rPr>
              <a:t>或者也被称为“名称结点”</a:t>
            </a:r>
            <a:r>
              <a:rPr lang="en-US" altLang="zh-CN" sz="1200" dirty="0">
                <a:solidFill>
                  <a:srgbClr val="000000"/>
                </a:solidFill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</a:rPr>
              <a:t>NameNode</a:t>
            </a:r>
            <a:r>
              <a:rPr lang="en-US" altLang="zh-CN" sz="1200" dirty="0">
                <a:solidFill>
                  <a:srgbClr val="000000"/>
                </a:solidFill>
              </a:rPr>
              <a:t>)</a:t>
            </a:r>
            <a:r>
              <a:rPr lang="zh-CN" altLang="en-US" sz="1200" dirty="0">
                <a:solidFill>
                  <a:srgbClr val="000000"/>
                </a:solidFill>
              </a:rPr>
              <a:t>，另一类叫“从节点”（</a:t>
            </a:r>
            <a:r>
              <a:rPr lang="en-US" altLang="zh-CN" sz="1200" dirty="0">
                <a:solidFill>
                  <a:srgbClr val="000000"/>
                </a:solidFill>
              </a:rPr>
              <a:t>Slave Node</a:t>
            </a:r>
            <a:r>
              <a:rPr lang="zh-CN" altLang="en-US" sz="1200" dirty="0">
                <a:solidFill>
                  <a:srgbClr val="000000"/>
                </a:solidFill>
              </a:rPr>
              <a:t>）或者也被称为“数据节点”</a:t>
            </a:r>
            <a:r>
              <a:rPr lang="en-US" altLang="zh-CN" sz="1200" dirty="0">
                <a:solidFill>
                  <a:srgbClr val="000000"/>
                </a:solidFill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</a:rPr>
              <a:t>DataNode</a:t>
            </a:r>
            <a:r>
              <a:rPr lang="en-US" altLang="zh-CN" sz="1200" dirty="0">
                <a:solidFill>
                  <a:srgbClr val="000000"/>
                </a:solidFill>
              </a:rPr>
              <a:t>)</a:t>
            </a:r>
            <a:r>
              <a:rPr lang="zh-CN" altLang="en-US" sz="1200" dirty="0">
                <a:solidFill>
                  <a:srgbClr val="000000"/>
                </a:solidFill>
              </a:rPr>
              <a:t>；</a:t>
            </a:r>
            <a:br>
              <a:rPr lang="en-US" altLang="zh-CN" sz="1200" dirty="0">
                <a:solidFill>
                  <a:srgbClr val="000000"/>
                </a:solidFill>
              </a:rPr>
            </a:br>
            <a:endParaRPr lang="en-US" altLang="zh-CN" sz="12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</a:rPr>
              <a:t>数据节点</a:t>
            </a:r>
            <a:r>
              <a:rPr lang="zh-CN" altLang="en-US" sz="1200" dirty="0"/>
              <a:t>负责数据的存储和读取</a:t>
            </a:r>
            <a:r>
              <a:rPr lang="zh-CN" altLang="en-US" sz="1200" dirty="0">
                <a:solidFill>
                  <a:srgbClr val="000000"/>
                </a:solidFill>
              </a:rPr>
              <a:t>数据，数据保存在本地文件系统中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200" dirty="0"/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4C125E-5ACE-B2C1-6EA4-B60C710BA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46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4D4A5-AAF0-CD16-DD6F-E89A557C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35783C-7C89-9777-4B2E-1D4F5A79A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B439D4-BCA3-6857-6966-8CCE14EA2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名称节点负责管理</a:t>
            </a:r>
            <a:r>
              <a:rPr lang="en-US" altLang="zh-CN" sz="1200" dirty="0"/>
              <a:t>HDFS</a:t>
            </a:r>
            <a:r>
              <a:rPr lang="zh-CN" altLang="en-US" sz="1200" dirty="0"/>
              <a:t>的命名空间（</a:t>
            </a:r>
            <a:r>
              <a:rPr lang="en-US" altLang="zh-CN" sz="1200" dirty="0"/>
              <a:t>Namespace</a:t>
            </a:r>
            <a:r>
              <a:rPr lang="zh-CN" altLang="en-US" sz="1200" dirty="0"/>
              <a:t>），他有两个核心数据结构，</a:t>
            </a:r>
            <a:r>
              <a:rPr lang="en-US" altLang="zh-CN" sz="1200" dirty="0" err="1"/>
              <a:t>FsImage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EditLog</a:t>
            </a:r>
            <a:endParaRPr lang="en-US" altLang="zh-CN" sz="1200" dirty="0"/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rgbClr val="000000"/>
                </a:solidFill>
              </a:rPr>
              <a:t>Fslimage</a:t>
            </a:r>
            <a:r>
              <a:rPr lang="zh-CN" altLang="en-US" sz="1200" dirty="0">
                <a:solidFill>
                  <a:srgbClr val="000000"/>
                </a:solidFill>
              </a:rPr>
              <a:t>存储索引，</a:t>
            </a:r>
            <a:r>
              <a:rPr lang="en-US" altLang="zh-CN" sz="1200" dirty="0" err="1">
                <a:solidFill>
                  <a:srgbClr val="000000"/>
                </a:solidFill>
              </a:rPr>
              <a:t>editLog</a:t>
            </a:r>
            <a:r>
              <a:rPr lang="zh-CN" altLang="en-US" sz="1200" dirty="0">
                <a:solidFill>
                  <a:srgbClr val="000000"/>
                </a:solidFill>
              </a:rPr>
              <a:t>记录文件操作；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zh-CN" altLang="en-US" sz="1200" dirty="0"/>
              <a:t>一个文件被分成多个块，一个块默认</a:t>
            </a:r>
            <a:r>
              <a:rPr lang="en-US" altLang="zh-CN" sz="1200" dirty="0"/>
              <a:t>128MB</a:t>
            </a:r>
            <a:r>
              <a:rPr lang="zh-CN" altLang="en-US" sz="1200" dirty="0"/>
              <a:t>，块的大小远远大于普通文件系统，可以最小化寻址开销，建立索引也方便</a:t>
            </a:r>
            <a:endParaRPr lang="en-US" altLang="zh-CN" sz="1200" dirty="0"/>
          </a:p>
          <a:p>
            <a:pPr marL="0" indent="0">
              <a:spcAft>
                <a:spcPts val="600"/>
              </a:spcAft>
              <a:buNone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名称节点记录了每个文件中各个块所在的数据节点的位置信息</a:t>
            </a:r>
            <a:endParaRPr lang="en-US" altLang="zh-CN" sz="1200" dirty="0"/>
          </a:p>
          <a:p>
            <a:pPr marL="0" indent="0">
              <a:spcAft>
                <a:spcPts val="600"/>
              </a:spcAft>
              <a:buNone/>
            </a:pPr>
            <a:endParaRPr lang="en-US" altLang="zh-CN" sz="1200" dirty="0"/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78FF74-5EE9-C26D-9FD4-F7CBEC66C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621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EA0DC-1298-792D-A3C5-BC751FF6F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5A10EF-E02D-8201-57AD-206505457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6E22AB-B19A-4333-9C90-9785D4618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</a:rPr>
              <a:t>并行计算中数据莫名其妙丢失，运算过程莫名其妙中断时有发生，</a:t>
            </a:r>
            <a:r>
              <a:rPr lang="en-US" altLang="zh-CN" sz="1200" dirty="0">
                <a:solidFill>
                  <a:srgbClr val="000000"/>
                </a:solidFill>
              </a:rPr>
              <a:t>HDFS</a:t>
            </a:r>
            <a:r>
              <a:rPr lang="zh-CN" altLang="en-US" sz="1200" dirty="0">
                <a:solidFill>
                  <a:srgbClr val="000000"/>
                </a:solidFill>
              </a:rPr>
              <a:t>将出错视为常态，建立有效容错机制。有三种常见出错情形。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/>
              <a:t>名称节点出错：</a:t>
            </a:r>
            <a:endParaRPr lang="en-US" altLang="zh-CN" sz="1200" dirty="0"/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/>
              <a:t>名称节点保存所有元数据信息，最核心的两大数据结构是</a:t>
            </a:r>
            <a:r>
              <a:rPr lang="en-US" altLang="zh-CN" sz="1200" dirty="0" err="1"/>
              <a:t>FsImage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Editlog</a:t>
            </a:r>
            <a:r>
              <a:rPr lang="zh-CN" altLang="en-US" sz="1200" dirty="0"/>
              <a:t>，如果损坏，</a:t>
            </a:r>
            <a:r>
              <a:rPr lang="en-US" altLang="zh-CN" sz="1200" dirty="0"/>
              <a:t>HDFS</a:t>
            </a:r>
            <a:r>
              <a:rPr lang="zh-CN" altLang="en-US" sz="1200" dirty="0"/>
              <a:t>整个实例将失效。</a:t>
            </a:r>
            <a:endParaRPr lang="en-US" altLang="zh-CN" sz="1200" dirty="0"/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/>
              <a:t>因此，</a:t>
            </a:r>
            <a:r>
              <a:rPr lang="en-US" altLang="zh-CN" sz="1200" dirty="0"/>
              <a:t>HDFS</a:t>
            </a:r>
            <a:r>
              <a:rPr lang="zh-CN" altLang="en-US" sz="1200" dirty="0"/>
              <a:t>设置了备份机制，把这些核心文件同步复制到备份服务器次主节点。</a:t>
            </a:r>
            <a:endParaRPr lang="en-US" altLang="zh-CN" sz="1200" dirty="0"/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/>
              <a:t>当名称节点出错时，就可以根据备份服务器的</a:t>
            </a:r>
            <a:r>
              <a:rPr lang="en-US" altLang="zh-CN" sz="1200" dirty="0" err="1"/>
              <a:t>FsImage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Editlog</a:t>
            </a:r>
            <a:r>
              <a:rPr lang="zh-CN" altLang="en-US" sz="1200" dirty="0"/>
              <a:t>数据进行恢复。</a:t>
            </a:r>
            <a:endParaRPr lang="en-US" altLang="zh-CN" sz="1200" dirty="0"/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</a:rPr>
              <a:t>数据节点出错：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</a:rPr>
              <a:t>      </a:t>
            </a:r>
            <a:r>
              <a:rPr lang="zh-CN" altLang="en-US" sz="1200" dirty="0">
                <a:solidFill>
                  <a:srgbClr val="000000"/>
                </a:solidFill>
              </a:rPr>
              <a:t>数据</a:t>
            </a:r>
            <a:r>
              <a:rPr lang="zh-CN" altLang="en-US" sz="1200" dirty="0"/>
              <a:t>节点定期向名称节点汇报自身数据存储情况，一旦数据节点发生故障，包括断网，名称节点就无法收到数据节点的定期汇报，直接判断该数据节点“宕机”，节点的所有数据都会被标记为“不可读”，名称节点直接抛弃，不会再给它们发送任何</a:t>
            </a:r>
            <a:r>
              <a:rPr lang="en-US" altLang="zh-CN" sz="1200" dirty="0"/>
              <a:t>I/O</a:t>
            </a:r>
            <a:r>
              <a:rPr lang="zh-CN" altLang="en-US" sz="1200" dirty="0"/>
              <a:t>请求。</a:t>
            </a:r>
            <a:endParaRPr lang="en-US" altLang="zh-CN" sz="1200" dirty="0"/>
          </a:p>
          <a:p>
            <a:pPr eaLnBrk="1" hangingPunct="1">
              <a:buFontTx/>
              <a:buNone/>
            </a:pPr>
            <a:r>
              <a:rPr lang="en-US" altLang="zh-CN" sz="1200" dirty="0"/>
              <a:t>       </a:t>
            </a:r>
            <a:r>
              <a:rPr lang="zh-CN" altLang="en-US" sz="1200" dirty="0"/>
              <a:t>由于数据节点损失导致数据区块备份损失，比如原来的</a:t>
            </a:r>
            <a:r>
              <a:rPr lang="en-US" altLang="zh-CN" sz="1200" dirty="0"/>
              <a:t>3</a:t>
            </a:r>
            <a:r>
              <a:rPr lang="zh-CN" altLang="en-US" sz="1200" dirty="0"/>
              <a:t>个副本区块损失了一个区块，就会启动数据冗余复制，为它生成新的副本。</a:t>
            </a:r>
            <a:r>
              <a:rPr lang="en-US" altLang="zh-CN" sz="1200" dirty="0"/>
              <a:t>HDFS</a:t>
            </a:r>
            <a:r>
              <a:rPr lang="zh-CN" altLang="en-US" sz="1200" dirty="0"/>
              <a:t>可以调整冗余数据备份的位置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</a:rPr>
              <a:t>数据出错：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       网络传输和磁盘错误等因素，都会造成数据错误，客户端在读取到数据后，会采用</a:t>
            </a:r>
            <a:r>
              <a:rPr lang="en-US" altLang="zh-CN" dirty="0"/>
              <a:t>md5</a:t>
            </a:r>
            <a:r>
              <a:rPr lang="zh-CN" altLang="en-US" dirty="0"/>
              <a:t>等方式对数据块进行校验。</a:t>
            </a:r>
            <a:endParaRPr lang="en-US" altLang="zh-CN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在文件被创建时，客户端对每一个文件块进行信息摘录，并把信息写入到同一个路径的隐藏文件里，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客户端再次读取文件会先读取信息文件进行校验；</a:t>
            </a:r>
            <a:endParaRPr lang="en-US" altLang="zh-CN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校验若出错，客户端就会请求到另外一个数据节点读取该文件块，并且向名称节点报告该文件块有错误。</a:t>
            </a:r>
            <a:endParaRPr lang="en-US" altLang="zh-CN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名称节点会定期检查更新维护该文件块。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5FE17F-96CD-5238-ECC8-4B23671F5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089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2D6AE-C23A-6D08-390D-838645AE2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E6C1B97-6350-8FE7-4A14-5503B81B6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555E7C-FFFB-6D15-7168-981ED0E89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938383-CFFF-553E-875D-8724C048D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359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5D91F-6346-1E48-4317-45E1D3538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78F2A3-1B3A-6036-BBB8-6D3826CFF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9CF735-99F7-35F2-9543-B6CAB65F6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</a:rPr>
              <a:t>它的框架采用了</a:t>
            </a:r>
            <a:r>
              <a:rPr lang="en-US" altLang="zh-CN" dirty="0">
                <a:solidFill>
                  <a:srgbClr val="000000"/>
                </a:solidFill>
              </a:rPr>
              <a:t>Master/Slave</a:t>
            </a:r>
            <a:r>
              <a:rPr lang="zh-CN" altLang="en-US" dirty="0">
                <a:solidFill>
                  <a:srgbClr val="000000"/>
                </a:solidFill>
              </a:rPr>
              <a:t>主从架构，包括一个</a:t>
            </a:r>
            <a:r>
              <a:rPr lang="en-US" altLang="zh-CN" dirty="0">
                <a:solidFill>
                  <a:srgbClr val="000000"/>
                </a:solidFill>
              </a:rPr>
              <a:t>Master</a:t>
            </a:r>
            <a:r>
              <a:rPr lang="zh-CN" altLang="en-US" dirty="0">
                <a:solidFill>
                  <a:srgbClr val="000000"/>
                </a:solidFill>
              </a:rPr>
              <a:t>和若干个</a:t>
            </a:r>
            <a:r>
              <a:rPr lang="en-US" altLang="zh-CN" dirty="0">
                <a:solidFill>
                  <a:srgbClr val="000000"/>
                </a:solidFill>
              </a:rPr>
              <a:t>Slave</a:t>
            </a:r>
            <a:r>
              <a:rPr lang="zh-CN" altLang="en-US" dirty="0">
                <a:solidFill>
                  <a:srgbClr val="000000"/>
                </a:solidFill>
              </a:rPr>
              <a:t>。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</a:rPr>
              <a:t>Master</a:t>
            </a:r>
            <a:r>
              <a:rPr lang="zh-CN" altLang="en-US" dirty="0">
                <a:solidFill>
                  <a:srgbClr val="000000"/>
                </a:solidFill>
              </a:rPr>
              <a:t>上运行</a:t>
            </a:r>
            <a:r>
              <a:rPr lang="en-US" altLang="zh-CN" dirty="0" err="1">
                <a:solidFill>
                  <a:srgbClr val="000000"/>
                </a:solidFill>
              </a:rPr>
              <a:t>JobTracker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Slave</a:t>
            </a:r>
            <a:r>
              <a:rPr lang="zh-CN" altLang="en-US" dirty="0">
                <a:solidFill>
                  <a:srgbClr val="000000"/>
                </a:solidFill>
              </a:rPr>
              <a:t>上运行</a:t>
            </a:r>
            <a:r>
              <a:rPr lang="en-US" altLang="zh-CN" dirty="0" err="1">
                <a:solidFill>
                  <a:srgbClr val="000000"/>
                </a:solidFill>
              </a:rPr>
              <a:t>TaskTracker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MapReduce</a:t>
            </a:r>
            <a:r>
              <a:rPr lang="zh-CN" altLang="en-US" sz="1200" dirty="0">
                <a:solidFill>
                  <a:srgbClr val="000000"/>
                </a:solidFill>
              </a:rPr>
              <a:t>将集群并行计算过程抽象为</a:t>
            </a:r>
            <a:r>
              <a:rPr lang="en-US" altLang="zh-CN" sz="1200" dirty="0">
                <a:solidFill>
                  <a:srgbClr val="000000"/>
                </a:solidFill>
              </a:rPr>
              <a:t>Map</a:t>
            </a:r>
            <a:r>
              <a:rPr lang="zh-CN" altLang="en-US" sz="1200" dirty="0">
                <a:solidFill>
                  <a:srgbClr val="000000"/>
                </a:solidFill>
              </a:rPr>
              <a:t>和</a:t>
            </a:r>
            <a:r>
              <a:rPr lang="en-US" altLang="zh-CN" sz="1200" dirty="0">
                <a:solidFill>
                  <a:srgbClr val="000000"/>
                </a:solidFill>
              </a:rPr>
              <a:t>Reduce</a:t>
            </a:r>
            <a:r>
              <a:rPr lang="zh-CN" altLang="en-US" sz="1200" dirty="0">
                <a:solidFill>
                  <a:srgbClr val="000000"/>
                </a:solidFill>
              </a:rPr>
              <a:t>。</a:t>
            </a:r>
            <a:endParaRPr lang="en-US" altLang="zh-CN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</a:rPr>
              <a:t>该架构</a:t>
            </a:r>
            <a:r>
              <a:rPr lang="zh-CN" altLang="zh-CN" dirty="0">
                <a:solidFill>
                  <a:srgbClr val="000000"/>
                </a:solidFill>
              </a:rPr>
              <a:t>由四个部分组成，分别是：</a:t>
            </a:r>
            <a:r>
              <a:rPr lang="en-US" altLang="zh-CN" dirty="0">
                <a:solidFill>
                  <a:srgbClr val="000000"/>
                </a:solidFill>
              </a:rPr>
              <a:t>Client</a:t>
            </a:r>
            <a:r>
              <a:rPr lang="zh-CN" altLang="zh-CN" dirty="0">
                <a:solidFill>
                  <a:srgbClr val="000000"/>
                </a:solidFill>
              </a:rPr>
              <a:t>、</a:t>
            </a:r>
            <a:r>
              <a:rPr lang="en-US" altLang="zh-CN" dirty="0" err="1">
                <a:solidFill>
                  <a:srgbClr val="000000"/>
                </a:solidFill>
              </a:rPr>
              <a:t>JobTracker</a:t>
            </a:r>
            <a:r>
              <a:rPr lang="zh-CN" altLang="zh-CN" dirty="0">
                <a:solidFill>
                  <a:srgbClr val="000000"/>
                </a:solidFill>
              </a:rPr>
              <a:t>、</a:t>
            </a:r>
            <a:r>
              <a:rPr lang="en-US" altLang="zh-CN" dirty="0" err="1">
                <a:solidFill>
                  <a:srgbClr val="000000"/>
                </a:solidFill>
              </a:rPr>
              <a:t>TaskTracker</a:t>
            </a:r>
            <a:r>
              <a:rPr lang="zh-CN" altLang="zh-CN" dirty="0">
                <a:solidFill>
                  <a:srgbClr val="000000"/>
                </a:solidFill>
              </a:rPr>
              <a:t>以及</a:t>
            </a:r>
            <a:r>
              <a:rPr lang="en-US" altLang="zh-CN" dirty="0">
                <a:solidFill>
                  <a:srgbClr val="000000"/>
                </a:solidFill>
              </a:rPr>
              <a:t>Task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 dirty="0">
                <a:solidFill>
                  <a:srgbClr val="000000"/>
                </a:solidFill>
              </a:rPr>
              <a:t>1</a:t>
            </a:r>
            <a:r>
              <a:rPr lang="zh-CN" altLang="en-US" sz="1200" b="0" dirty="0">
                <a:solidFill>
                  <a:srgbClr val="000000"/>
                </a:solidFill>
              </a:rPr>
              <a:t>）</a:t>
            </a:r>
            <a:r>
              <a:rPr lang="en-US" altLang="zh-CN" sz="1200" b="0" dirty="0">
                <a:solidFill>
                  <a:srgbClr val="000000"/>
                </a:solidFill>
              </a:rPr>
              <a:t>Client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200" b="0" dirty="0">
                <a:solidFill>
                  <a:srgbClr val="000000"/>
                </a:solidFill>
              </a:rPr>
              <a:t>      </a:t>
            </a:r>
            <a:r>
              <a:rPr lang="zh-CN" altLang="en-US" sz="1200" b="0" dirty="0">
                <a:solidFill>
                  <a:srgbClr val="000000"/>
                </a:solidFill>
              </a:rPr>
              <a:t>用户通过</a:t>
            </a:r>
            <a:r>
              <a:rPr lang="en-US" altLang="zh-CN" sz="1200" b="0" dirty="0">
                <a:solidFill>
                  <a:srgbClr val="000000"/>
                </a:solidFill>
              </a:rPr>
              <a:t>client</a:t>
            </a:r>
            <a:r>
              <a:rPr lang="zh-CN" altLang="en-US" sz="1200" b="0" dirty="0">
                <a:solidFill>
                  <a:srgbClr val="000000"/>
                </a:solidFill>
              </a:rPr>
              <a:t>提交</a:t>
            </a:r>
            <a:r>
              <a:rPr lang="en-US" altLang="zh-CN" sz="1200" b="0" dirty="0">
                <a:solidFill>
                  <a:srgbClr val="000000"/>
                </a:solidFill>
              </a:rPr>
              <a:t>MapReduce</a:t>
            </a:r>
            <a:r>
              <a:rPr lang="zh-CN" altLang="en-US" sz="1200" b="0" dirty="0">
                <a:solidFill>
                  <a:srgbClr val="000000"/>
                </a:solidFill>
              </a:rPr>
              <a:t>到</a:t>
            </a:r>
            <a:r>
              <a:rPr lang="en-US" altLang="zh-CN" sz="1200" b="0" dirty="0" err="1">
                <a:solidFill>
                  <a:srgbClr val="000000"/>
                </a:solidFill>
              </a:rPr>
              <a:t>JobTradker</a:t>
            </a:r>
            <a:r>
              <a:rPr lang="zh-CN" altLang="en-US" sz="1200" b="0" dirty="0">
                <a:solidFill>
                  <a:srgbClr val="000000"/>
                </a:solidFill>
              </a:rPr>
              <a:t>端，并查看作业（</a:t>
            </a:r>
            <a:r>
              <a:rPr lang="en-US" altLang="zh-CN" sz="1200" b="0" dirty="0">
                <a:solidFill>
                  <a:srgbClr val="000000"/>
                </a:solidFill>
              </a:rPr>
              <a:t>job</a:t>
            </a:r>
            <a:r>
              <a:rPr lang="zh-CN" altLang="en-US" sz="1200" b="0" dirty="0">
                <a:solidFill>
                  <a:srgbClr val="000000"/>
                </a:solidFill>
              </a:rPr>
              <a:t>）运行状态；</a:t>
            </a:r>
            <a:endParaRPr lang="en-US" altLang="zh-CN" sz="1200" b="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r>
              <a:rPr lang="zh-CN" altLang="en-US" sz="1200" dirty="0">
                <a:solidFill>
                  <a:srgbClr val="000000"/>
                </a:solidFill>
              </a:rPr>
              <a:t>）</a:t>
            </a:r>
            <a:r>
              <a:rPr lang="en-US" altLang="zh-CN" sz="1200" dirty="0" err="1">
                <a:solidFill>
                  <a:srgbClr val="000000"/>
                </a:solidFill>
              </a:rPr>
              <a:t>JobTracker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000000"/>
                </a:solidFill>
              </a:rPr>
              <a:t>      负责资源监控和作业调度。监控所有</a:t>
            </a:r>
            <a:r>
              <a:rPr lang="en-US" altLang="zh-CN" sz="1200" dirty="0" err="1">
                <a:solidFill>
                  <a:srgbClr val="000000"/>
                </a:solidFill>
              </a:rPr>
              <a:t>TaskTracker</a:t>
            </a:r>
            <a:r>
              <a:rPr lang="zh-CN" altLang="en-US" sz="1200" dirty="0">
                <a:solidFill>
                  <a:srgbClr val="000000"/>
                </a:solidFill>
              </a:rPr>
              <a:t>与</a:t>
            </a:r>
            <a:r>
              <a:rPr lang="en-US" altLang="zh-CN" sz="1200" dirty="0">
                <a:solidFill>
                  <a:srgbClr val="000000"/>
                </a:solidFill>
              </a:rPr>
              <a:t>Job</a:t>
            </a:r>
            <a:r>
              <a:rPr lang="zh-CN" altLang="en-US" sz="1200" dirty="0">
                <a:solidFill>
                  <a:srgbClr val="000000"/>
                </a:solidFill>
              </a:rPr>
              <a:t>的健康状况，一旦发现失败，就将相应的任务转移到其他节点。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 err="1">
                <a:solidFill>
                  <a:srgbClr val="000000"/>
                </a:solidFill>
              </a:rPr>
              <a:t>JobTracker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zh-CN" altLang="en-US" sz="1200" dirty="0">
                <a:solidFill>
                  <a:srgbClr val="000000"/>
                </a:solidFill>
              </a:rPr>
              <a:t>将任务执行进度、资源使用量等信息告诉任务调度器（</a:t>
            </a:r>
            <a:r>
              <a:rPr lang="en-US" altLang="zh-CN" sz="1200" dirty="0" err="1">
                <a:solidFill>
                  <a:srgbClr val="000000"/>
                </a:solidFill>
              </a:rPr>
              <a:t>TaskScheduler</a:t>
            </a:r>
            <a:r>
              <a:rPr lang="zh-CN" altLang="en-US" sz="1200" dirty="0">
                <a:solidFill>
                  <a:srgbClr val="000000"/>
                </a:solidFill>
              </a:rPr>
              <a:t>），而调度器会安排任务使用空闲资源。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3</a:t>
            </a:r>
            <a:r>
              <a:rPr lang="zh-CN" altLang="en-US" sz="1200" dirty="0">
                <a:solidFill>
                  <a:srgbClr val="000000"/>
                </a:solidFill>
              </a:rPr>
              <a:t>）</a:t>
            </a:r>
            <a:r>
              <a:rPr lang="en-US" altLang="zh-CN" sz="1200" dirty="0" err="1">
                <a:solidFill>
                  <a:srgbClr val="000000"/>
                </a:solidFill>
              </a:rPr>
              <a:t>TaskTracker</a:t>
            </a:r>
            <a:r>
              <a:rPr lang="en-US" altLang="zh-CN" sz="1200" dirty="0">
                <a:solidFill>
                  <a:srgbClr val="000000"/>
                </a:solidFill>
              </a:rPr>
              <a:t> </a:t>
            </a:r>
            <a:r>
              <a:rPr lang="zh-CN" altLang="en-US" sz="1200" dirty="0">
                <a:solidFill>
                  <a:srgbClr val="000000"/>
                </a:solidFill>
              </a:rPr>
              <a:t>周期性将本节点上资源使用和任务进度汇报给</a:t>
            </a:r>
            <a:r>
              <a:rPr lang="en-US" altLang="zh-CN" sz="1200" dirty="0" err="1">
                <a:solidFill>
                  <a:srgbClr val="000000"/>
                </a:solidFill>
              </a:rPr>
              <a:t>JobTracker</a:t>
            </a:r>
            <a:r>
              <a:rPr lang="zh-CN" altLang="en-US" sz="1200" dirty="0">
                <a:solidFill>
                  <a:srgbClr val="000000"/>
                </a:solidFill>
              </a:rPr>
              <a:t>。</a:t>
            </a:r>
            <a:r>
              <a:rPr lang="en-US" altLang="zh-CN" sz="1200" dirty="0" err="1">
                <a:solidFill>
                  <a:srgbClr val="000000"/>
                </a:solidFill>
              </a:rPr>
              <a:t>taskTracker</a:t>
            </a:r>
            <a:r>
              <a:rPr lang="zh-CN" altLang="en-US" sz="1200" dirty="0">
                <a:solidFill>
                  <a:srgbClr val="000000"/>
                </a:solidFill>
              </a:rPr>
              <a:t>将各种资源划分为</a:t>
            </a:r>
            <a:r>
              <a:rPr lang="en-US" altLang="zh-CN" sz="1200" dirty="0">
                <a:solidFill>
                  <a:srgbClr val="000000"/>
                </a:solidFill>
              </a:rPr>
              <a:t>slot</a:t>
            </a:r>
            <a:r>
              <a:rPr lang="zh-CN" altLang="en-US" sz="1200" dirty="0">
                <a:solidFill>
                  <a:srgbClr val="000000"/>
                </a:solidFill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</a:rPr>
              <a:t>slot</a:t>
            </a:r>
            <a:r>
              <a:rPr lang="zh-CN" altLang="en-US" sz="1200" dirty="0">
                <a:solidFill>
                  <a:srgbClr val="000000"/>
                </a:solidFill>
              </a:rPr>
              <a:t>分为</a:t>
            </a:r>
            <a:r>
              <a:rPr lang="en-US" altLang="zh-CN" sz="1200" dirty="0">
                <a:solidFill>
                  <a:srgbClr val="000000"/>
                </a:solidFill>
              </a:rPr>
              <a:t>map slot</a:t>
            </a:r>
            <a:r>
              <a:rPr lang="zh-CN" altLang="en-US" sz="1200" dirty="0">
                <a:solidFill>
                  <a:srgbClr val="000000"/>
                </a:solidFill>
              </a:rPr>
              <a:t>和</a:t>
            </a:r>
            <a:r>
              <a:rPr lang="en-US" altLang="zh-CN" sz="1200" dirty="0">
                <a:solidFill>
                  <a:srgbClr val="000000"/>
                </a:solidFill>
              </a:rPr>
              <a:t>reduce slot</a:t>
            </a:r>
            <a:r>
              <a:rPr lang="zh-CN" altLang="en-US" sz="1200" dirty="0">
                <a:solidFill>
                  <a:srgbClr val="000000"/>
                </a:solidFill>
              </a:rPr>
              <a:t>供</a:t>
            </a:r>
            <a:r>
              <a:rPr lang="en-US" altLang="zh-CN" sz="1200" dirty="0">
                <a:solidFill>
                  <a:srgbClr val="000000"/>
                </a:solidFill>
              </a:rPr>
              <a:t>map task</a:t>
            </a:r>
            <a:r>
              <a:rPr lang="zh-CN" altLang="en-US" sz="1200" dirty="0">
                <a:solidFill>
                  <a:srgbClr val="000000"/>
                </a:solidFill>
              </a:rPr>
              <a:t>和</a:t>
            </a:r>
            <a:r>
              <a:rPr lang="en-US" altLang="zh-CN" sz="1200" dirty="0">
                <a:solidFill>
                  <a:srgbClr val="000000"/>
                </a:solidFill>
              </a:rPr>
              <a:t>reduce task </a:t>
            </a:r>
            <a:r>
              <a:rPr lang="zh-CN" altLang="en-US" sz="1200" dirty="0">
                <a:solidFill>
                  <a:srgbClr val="000000"/>
                </a:solidFill>
              </a:rPr>
              <a:t>使用；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不过</a:t>
            </a:r>
            <a:r>
              <a:rPr lang="en-US" altLang="zh-CN" sz="1200" dirty="0" err="1">
                <a:solidFill>
                  <a:srgbClr val="000000"/>
                </a:solidFill>
              </a:rPr>
              <a:t>jobTracker</a:t>
            </a:r>
            <a:r>
              <a:rPr lang="zh-CN" altLang="en-US" sz="1200" dirty="0">
                <a:solidFill>
                  <a:srgbClr val="000000"/>
                </a:solidFill>
              </a:rPr>
              <a:t>和</a:t>
            </a:r>
            <a:r>
              <a:rPr lang="en-US" altLang="zh-CN" sz="1200" dirty="0" err="1">
                <a:solidFill>
                  <a:srgbClr val="000000"/>
                </a:solidFill>
              </a:rPr>
              <a:t>taskTracker</a:t>
            </a:r>
            <a:r>
              <a:rPr lang="zh-CN" altLang="en-US" sz="1200" dirty="0">
                <a:solidFill>
                  <a:srgbClr val="000000"/>
                </a:solidFill>
              </a:rPr>
              <a:t>在</a:t>
            </a:r>
            <a:r>
              <a:rPr lang="en-US" altLang="zh-CN" sz="1200" dirty="0">
                <a:solidFill>
                  <a:srgbClr val="000000"/>
                </a:solidFill>
              </a:rPr>
              <a:t>hadoop2.X</a:t>
            </a:r>
            <a:r>
              <a:rPr lang="zh-CN" altLang="en-US" sz="1200" dirty="0">
                <a:solidFill>
                  <a:srgbClr val="000000"/>
                </a:solidFill>
              </a:rPr>
              <a:t>版本被</a:t>
            </a:r>
            <a:r>
              <a:rPr lang="en-US" altLang="zh-CN" sz="1200" dirty="0">
                <a:solidFill>
                  <a:srgbClr val="000000"/>
                </a:solidFill>
              </a:rPr>
              <a:t>YARN</a:t>
            </a:r>
            <a:r>
              <a:rPr lang="zh-CN" altLang="en-US" sz="1200" dirty="0">
                <a:solidFill>
                  <a:srgbClr val="000000"/>
                </a:solidFill>
              </a:rPr>
              <a:t>的</a:t>
            </a:r>
            <a:r>
              <a:rPr lang="zh-CN" altLang="en-US" b="0" i="0" dirty="0">
                <a:effectLst/>
                <a:latin typeface="-apple-system"/>
              </a:rPr>
              <a:t>资源管理器（</a:t>
            </a:r>
            <a:r>
              <a:rPr lang="en-US" altLang="zh-CN" b="0" i="0" dirty="0" err="1">
                <a:effectLst/>
                <a:latin typeface="-apple-system"/>
              </a:rPr>
              <a:t>ResourceManager</a:t>
            </a:r>
            <a:r>
              <a:rPr lang="zh-CN" altLang="en-US" b="0" i="0" dirty="0">
                <a:effectLst/>
                <a:latin typeface="-apple-system"/>
              </a:rPr>
              <a:t>）和节点管理器（</a:t>
            </a:r>
            <a:r>
              <a:rPr lang="en-US" altLang="zh-CN" b="0" i="0" dirty="0" err="1">
                <a:effectLst/>
                <a:latin typeface="-apple-system"/>
              </a:rPr>
              <a:t>NodeManager</a:t>
            </a:r>
            <a:r>
              <a:rPr lang="zh-CN" altLang="en-US" b="0" i="0" dirty="0">
                <a:effectLst/>
                <a:latin typeface="-apple-system"/>
              </a:rPr>
              <a:t>）所取代。</a:t>
            </a:r>
            <a:r>
              <a:rPr lang="en-US" altLang="zh-CN" b="0" i="0" dirty="0" err="1">
                <a:effectLst/>
                <a:latin typeface="-apple-system"/>
              </a:rPr>
              <a:t>ResourceManager</a:t>
            </a:r>
            <a:r>
              <a:rPr lang="zh-CN" altLang="en-US" b="0" i="0" dirty="0">
                <a:effectLst/>
                <a:latin typeface="-apple-system"/>
              </a:rPr>
              <a:t>负责管理集群资源和作业调度，而</a:t>
            </a:r>
            <a:r>
              <a:rPr lang="en-US" altLang="zh-CN" b="0" i="0" dirty="0" err="1">
                <a:effectLst/>
                <a:latin typeface="-apple-system"/>
              </a:rPr>
              <a:t>NodeManager</a:t>
            </a:r>
            <a:r>
              <a:rPr lang="zh-CN" altLang="en-US" b="0" i="0" dirty="0">
                <a:effectLst/>
                <a:latin typeface="-apple-system"/>
              </a:rPr>
              <a:t>负责管理单个节点上的任务执行和资源使用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018275-E091-4979-DF03-F7BD2C19C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DC4C-01A5-41C1-B58F-1E1BC96F39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280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B359-65B6-EC45-07D4-2F43AA9E9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50893D-8090-7BB3-A3EE-1895D7DB9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9AE5DA-3C72-499B-6FB3-A38B996A3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ADECC8-6564-A5B8-CE37-5EF23A124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867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C4448-6EB1-208F-96B6-0A834980E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E797AF-8C10-D31E-36DA-1D8036113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2C3105-4705-52CD-5768-C8C5A71BA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+mj-lt"/>
                <a:ea typeface="-apple-system"/>
              </a:rPr>
              <a:t>工作流程： mapreduce过程发生于数据节点。由于传输数据开销大，尽量先在本节点运算再进行跨节点数据传输。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+mj-lt"/>
                <a:ea typeface="-apple-system"/>
              </a:rPr>
              <a:t>split 将输入文件进行分片操作，逻辑上分成大小相等的数据块，称为split，与HDFS中文件存储的数据区块BLOCK不同，split块大小由用户指定，一般是128MB，与区块BLOCK大小相等。 此时split块存储原始数据。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  <a:latin typeface="+mj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effectLst/>
              <a:latin typeface="+mj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+mj-lt"/>
                <a:ea typeface="-apple-system"/>
              </a:rPr>
              <a:t>执行maptask流程：(map+shuffle)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+mj-lt"/>
                <a:ea typeface="-apple-system"/>
              </a:rPr>
              <a:t>每个split块数据进行运算，同时，将运算结果格式化成&lt;key ,value&gt; 。格式化部分就是map，将答案映射成有序序列。 对于每个split块而言，运算所得结果有序；从整体来看，split块运算所得数据仍然是无序的，还需要排序shuffle。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+mj-lt"/>
                <a:ea typeface="-apple-system"/>
              </a:rPr>
              <a:t>每个Map任务都有一个内存缓冲区（缓冲区大小100MB），split数据经过Map任务处理后的中间结果，会写入循环队列构成的内存缓冲区中。如果写入的数据达到阈值（80M），会额外启动一个线程将内存中的溢出数据并写入磁盘，溢写过程为并发态，不影响map中间结果维续写入缓冲区。溢出数据写入磁盘这个过程中，会按照key值排列中间结果，形成一个或多个溢写文件，经历分区排序合并形成&lt;key , { value list } &gt;的磁盘文件，此时会在本地节点先对归并一次磁盘文件。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  <a:latin typeface="+mj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effectLst/>
              <a:latin typeface="+mj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+mj-lt"/>
                <a:ea typeface="-apple-system"/>
              </a:rPr>
              <a:t>执行shuffle： 每个数据节点执行maptask流程，就在本地生成一个磁盘文件，此时，局部来看，对于每个执行map任务的所得磁盘文件是有序的，但是整体来看磁盘文件还是无序的，因此仍需要排序，将不同节点的&lt;key , { value list } &gt;结果分别按照key值有序从map过程传送到reduce过程。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  <a:latin typeface="+mj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  <a:latin typeface="+mj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+mj-lt"/>
                <a:ea typeface="-apple-system"/>
              </a:rPr>
              <a:t>多对多，多个map container的磁盘文件跨节点传输到多个reduce container中。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  <a:latin typeface="+mj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effectLst/>
              <a:latin typeface="+mj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effectLst/>
                <a:latin typeface="+mj-lt"/>
                <a:ea typeface="-apple-system"/>
              </a:rPr>
              <a:t>执行reducetask： 输入reducetask的数据流失&lt;key , { value list } &gt;形式，用户自定义reduce( )方法进行逻辑处理，最后合并成 &lt; key ，value&gt;形式，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  <a:latin typeface="+mj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effectLst/>
              <a:latin typeface="+mj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effectLst/>
                <a:latin typeface="+mj-lt"/>
                <a:ea typeface="-apple-system"/>
              </a:rPr>
              <a:t>最后写入文件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effectLst/>
              <a:latin typeface="+mj-lt"/>
              <a:ea typeface="-apple-system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506AB-4BDD-51E9-0866-3ECE25B2C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242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F1E04-281B-F25A-47BA-1DF70243A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65B84A-D470-F6E7-9DB3-A15751718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F3DC40-8064-139F-23F6-1CD07A7F0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DE407-E5B2-003E-5B28-3DEBAE0AA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40A2F5-961A-45DC-9B56-8438DF61963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672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9BB75-9EB3-4665-8B5F-619C123C911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国内采用</a:t>
            </a:r>
            <a:r>
              <a:rPr lang="en-US" altLang="zh-CN" dirty="0"/>
              <a:t>Hadoop</a:t>
            </a:r>
            <a:r>
              <a:rPr lang="zh-CN" altLang="zh-CN" dirty="0"/>
              <a:t>的公司主要有百度、淘宝、网易、华为、中国移动等，其中，淘宝的</a:t>
            </a:r>
            <a:r>
              <a:rPr lang="en-US" altLang="zh-CN" dirty="0"/>
              <a:t>Hadoop</a:t>
            </a:r>
            <a:r>
              <a:rPr lang="zh-CN" altLang="zh-CN" dirty="0"/>
              <a:t>集群比较大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9BB75-9EB3-4665-8B5F-619C123C911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29C73-169F-28C0-42B3-AAF2106A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64C7CB-E375-207C-34B6-95E592359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E12AB3-FBFE-76B6-2B08-020825BAD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1C1086-9568-DDAA-24C4-6BF0824F0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87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192CE-2A4D-B4B7-C093-CDE550B6D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5E4B91-DF1F-5CCB-8706-42066D5C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648308-BA66-5E10-2258-315533A92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FFFFFF"/>
                </a:solidFill>
                <a:effectLst/>
                <a:latin typeface="-apple-system"/>
              </a:rPr>
              <a:t>数据爆炸的时代，及时处理大量数据成为新的挑战。单处理机远不能胜任这一重任，分布式计算提供了解决这一挑战的思路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-apple-system"/>
              </a:rPr>
              <a:t>——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-apple-system"/>
              </a:rPr>
              <a:t>引入多个数据节点并行计算（先理解成多台设备）。</a:t>
            </a:r>
            <a:endParaRPr lang="en-US" altLang="zh-CN" b="0" i="0" dirty="0">
              <a:solidFill>
                <a:srgbClr val="FFFFFF"/>
              </a:solidFill>
              <a:effectLst/>
              <a:latin typeface="-apple-system"/>
            </a:endParaRPr>
          </a:p>
          <a:p>
            <a:r>
              <a:rPr lang="zh-CN" altLang="en-US" dirty="0"/>
              <a:t>以分词为例，将输入文本按句分解，每个句子执行对应分词操作并统计出现次数，对应</a:t>
            </a:r>
            <a:r>
              <a:rPr lang="en-US" altLang="zh-CN" dirty="0"/>
              <a:t>map</a:t>
            </a:r>
            <a:r>
              <a:rPr lang="zh-CN" altLang="en-US" dirty="0"/>
              <a:t>，将文本从整体映射到句子；每个句子的统计结果进行分类归并处理，得到输出结果，对应</a:t>
            </a:r>
            <a:r>
              <a:rPr lang="en-US" altLang="zh-CN" dirty="0"/>
              <a:t>reduce</a:t>
            </a:r>
            <a:r>
              <a:rPr lang="zh-CN" altLang="en-US" dirty="0"/>
              <a:t>，将映射所得数据规约，输出最终结果。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2CC1A-B2A5-BFB7-D223-1B7BB9BCD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A2F5-961A-45DC-9B56-8438DF6196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61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 rot="21277232">
            <a:off x="9134900" y="3601203"/>
            <a:ext cx="4648046" cy="4252138"/>
          </a:xfrm>
          <a:prstGeom prst="ellipse">
            <a:avLst/>
          </a:prstGeom>
          <a:gradFill>
            <a:gsLst>
              <a:gs pos="13000">
                <a:srgbClr val="0D4E81"/>
              </a:gs>
              <a:gs pos="100000">
                <a:srgbClr val="037FB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53" y="834696"/>
            <a:ext cx="6347901" cy="5818909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414054" y="1210962"/>
            <a:ext cx="5535827" cy="331161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2438400" y="464457"/>
            <a:ext cx="9753600" cy="0"/>
          </a:xfrm>
          <a:prstGeom prst="line">
            <a:avLst/>
          </a:prstGeom>
          <a:ln>
            <a:solidFill>
              <a:srgbClr val="367AB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203200" y="217714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367A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000" b="1" dirty="0">
                <a:solidFill>
                  <a:srgbClr val="367A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2438400" y="464457"/>
            <a:ext cx="9753600" cy="0"/>
          </a:xfrm>
          <a:prstGeom prst="line">
            <a:avLst/>
          </a:prstGeom>
          <a:ln>
            <a:solidFill>
              <a:srgbClr val="367AB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 userDrawn="1"/>
        </p:nvSpPr>
        <p:spPr>
          <a:xfrm>
            <a:off x="203200" y="217714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367A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000" b="1" dirty="0">
                <a:solidFill>
                  <a:srgbClr val="367A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2024/11/27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2024/11/27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62DF9-00AF-416F-9C59-A3BD35613327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C9A65-7F13-4F33-94A7-04C9691DC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1.vsdx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libili.com/video/BV1xp4y1W74g" TargetMode="External"/><Relationship Id="rId4" Type="http://schemas.openxmlformats.org/officeDocument/2006/relationships/hyperlink" Target="https://www.youtube.com/watch?v=aReuLtY0YM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矩形 27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0" y="-11121"/>
            <a:ext cx="6096000" cy="6858000"/>
            <a:chOff x="0" y="0"/>
            <a:chExt cx="6096000" cy="6858000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0" y="161364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0" y="28950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0" y="41764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>
              <a:off x="0" y="54579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0" y="67393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0" y="80207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0" y="93022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0" y="105836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0" y="118650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0" y="131464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0" y="144279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>
              <a:off x="0" y="157093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0" y="169907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>
              <a:off x="0" y="182721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0" y="195536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0" y="208350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0" y="221164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0" y="233978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>
              <a:off x="0" y="246793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0" y="259607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>
              <a:off x="0" y="272421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>
              <a:off x="0" y="285235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>
              <a:off x="0" y="298050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>
              <a:off x="0" y="310864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>
              <a:off x="0" y="323678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0" y="336492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0" y="349307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0" y="362121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0" y="374935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0" y="387749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0" y="400564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0" y="413378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>
              <a:off x="0" y="426192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>
              <a:off x="0" y="439007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0" y="451821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0" y="464635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>
              <a:off x="0" y="477449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0" y="490264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0" y="503078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>
              <a:off x="0" y="515892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0" y="528706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0" y="541521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0" y="554335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0" y="567149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>
              <a:off x="0" y="579963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0" y="592778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>
              <a:off x="0" y="605592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0" y="618406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>
              <a:off x="0" y="631220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>
              <a:off x="0" y="644035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0" y="656849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>
              <a:off x="0" y="6696636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>
              <a:off x="143436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>
              <a:off x="25716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/>
          </p:nvCxnSpPr>
          <p:spPr>
            <a:xfrm>
              <a:off x="37089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/>
          </p:nvCxnSpPr>
          <p:spPr>
            <a:xfrm>
              <a:off x="48462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59835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>
              <a:off x="71208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>
              <a:off x="82580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>
              <a:off x="93953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>
              <a:off x="105326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>
              <a:off x="116699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>
              <a:off x="128072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>
              <a:off x="139445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>
              <a:off x="150818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>
              <a:off x="162190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>
              <a:off x="173563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>
              <a:off x="184936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>
              <a:off x="196309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>
              <a:off x="207682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>
              <a:off x="219055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>
              <a:off x="230428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>
              <a:off x="241801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253173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>
              <a:off x="264546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>
              <a:off x="275919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287292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298665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310038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/>
            <p:nvPr/>
          </p:nvCxnSpPr>
          <p:spPr>
            <a:xfrm>
              <a:off x="321411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/>
            <p:nvPr/>
          </p:nvCxnSpPr>
          <p:spPr>
            <a:xfrm>
              <a:off x="332784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/>
            <p:cNvCxnSpPr/>
            <p:nvPr/>
          </p:nvCxnSpPr>
          <p:spPr>
            <a:xfrm>
              <a:off x="344156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/>
            <p:nvPr/>
          </p:nvCxnSpPr>
          <p:spPr>
            <a:xfrm>
              <a:off x="355529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/>
            <p:cNvCxnSpPr/>
            <p:nvPr/>
          </p:nvCxnSpPr>
          <p:spPr>
            <a:xfrm>
              <a:off x="366902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/>
            <p:cNvCxnSpPr/>
            <p:nvPr/>
          </p:nvCxnSpPr>
          <p:spPr>
            <a:xfrm>
              <a:off x="378275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/>
            <p:nvPr/>
          </p:nvCxnSpPr>
          <p:spPr>
            <a:xfrm>
              <a:off x="389648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/>
            <p:cNvCxnSpPr/>
            <p:nvPr/>
          </p:nvCxnSpPr>
          <p:spPr>
            <a:xfrm>
              <a:off x="401021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>
              <a:off x="412394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>
              <a:off x="423767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>
              <a:off x="435139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>
              <a:off x="446512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>
              <a:off x="457885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>
              <a:off x="469258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>
              <a:off x="480631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/>
            <p:cNvCxnSpPr/>
            <p:nvPr/>
          </p:nvCxnSpPr>
          <p:spPr>
            <a:xfrm>
              <a:off x="492004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/>
            <p:cNvCxnSpPr/>
            <p:nvPr/>
          </p:nvCxnSpPr>
          <p:spPr>
            <a:xfrm>
              <a:off x="503377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/>
            <p:nvPr/>
          </p:nvCxnSpPr>
          <p:spPr>
            <a:xfrm>
              <a:off x="514750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/>
            <p:cNvCxnSpPr/>
            <p:nvPr/>
          </p:nvCxnSpPr>
          <p:spPr>
            <a:xfrm>
              <a:off x="526122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>
              <a:off x="537495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>
              <a:off x="548868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/>
            <p:cNvCxnSpPr/>
            <p:nvPr/>
          </p:nvCxnSpPr>
          <p:spPr>
            <a:xfrm>
              <a:off x="560241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/>
            <p:cNvCxnSpPr/>
            <p:nvPr/>
          </p:nvCxnSpPr>
          <p:spPr>
            <a:xfrm>
              <a:off x="571614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/>
            <p:nvPr/>
          </p:nvCxnSpPr>
          <p:spPr>
            <a:xfrm>
              <a:off x="582987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/>
            <p:cNvCxnSpPr/>
            <p:nvPr/>
          </p:nvCxnSpPr>
          <p:spPr>
            <a:xfrm>
              <a:off x="5943601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矩形: 圆角 162"/>
          <p:cNvSpPr/>
          <p:nvPr/>
        </p:nvSpPr>
        <p:spPr>
          <a:xfrm>
            <a:off x="825813" y="533397"/>
            <a:ext cx="10540373" cy="5791205"/>
          </a:xfrm>
          <a:prstGeom prst="roundRect">
            <a:avLst>
              <a:gd name="adj" fmla="val 6751"/>
            </a:avLst>
          </a:prstGeom>
          <a:solidFill>
            <a:schemeClr val="bg1"/>
          </a:solidFill>
          <a:ln>
            <a:noFill/>
          </a:ln>
          <a:effectLst>
            <a:outerShdw blurRad="190500" dist="254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6449" y="2272579"/>
            <a:ext cx="4840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9A5C1"/>
                </a:solidFill>
                <a:cs typeface="+mn-ea"/>
                <a:sym typeface="+mn-lt"/>
              </a:rPr>
              <a:t>MapReduce</a:t>
            </a:r>
            <a:r>
              <a:rPr lang="zh-CN" altLang="en-US" sz="3600" b="1" dirty="0">
                <a:solidFill>
                  <a:srgbClr val="19A5C1"/>
                </a:solidFill>
                <a:cs typeface="+mn-ea"/>
                <a:sym typeface="+mn-lt"/>
              </a:rPr>
              <a:t>、</a:t>
            </a:r>
            <a:endParaRPr lang="en-US" altLang="zh-CN" sz="3600" b="1" dirty="0">
              <a:solidFill>
                <a:srgbClr val="19A5C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3600" b="1" dirty="0">
                <a:solidFill>
                  <a:srgbClr val="19A5C1"/>
                </a:solidFill>
                <a:cs typeface="+mn-ea"/>
                <a:sym typeface="+mn-lt"/>
              </a:rPr>
              <a:t>HDFS</a:t>
            </a:r>
            <a:r>
              <a:rPr lang="zh-CN" altLang="en-US" sz="3600" b="1" dirty="0">
                <a:solidFill>
                  <a:srgbClr val="19A5C1"/>
                </a:solidFill>
                <a:cs typeface="+mn-ea"/>
                <a:sym typeface="+mn-lt"/>
              </a:rPr>
              <a:t>、</a:t>
            </a:r>
            <a:endParaRPr lang="en-US" altLang="zh-CN" sz="3600" b="1" dirty="0">
              <a:solidFill>
                <a:srgbClr val="19A5C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3600" b="1" dirty="0">
                <a:solidFill>
                  <a:srgbClr val="19A5C1"/>
                </a:solidFill>
                <a:cs typeface="+mn-ea"/>
                <a:sym typeface="+mn-lt"/>
              </a:rPr>
              <a:t>Hadoop</a:t>
            </a:r>
            <a:r>
              <a:rPr lang="zh-CN" altLang="en-US" sz="3600" b="1" dirty="0">
                <a:solidFill>
                  <a:srgbClr val="19A5C1"/>
                </a:solidFill>
                <a:cs typeface="+mn-ea"/>
                <a:sym typeface="+mn-lt"/>
              </a:rPr>
              <a:t>总体框架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863010" y="5006476"/>
            <a:ext cx="1882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汇报人：韦展翔</a:t>
            </a: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802005"/>
            <a:ext cx="1780540" cy="746760"/>
          </a:xfrm>
          <a:prstGeom prst="rect">
            <a:avLst/>
          </a:prstGeom>
        </p:spPr>
      </p:pic>
      <p:pic>
        <p:nvPicPr>
          <p:cNvPr id="4" name="图片 3" descr="八月"/>
          <p:cNvPicPr>
            <a:picLocks noChangeAspect="1"/>
          </p:cNvPicPr>
          <p:nvPr/>
        </p:nvPicPr>
        <p:blipFill>
          <a:blip r:embed="rId4">
            <a:lum bright="6000" contrast="6000"/>
          </a:blip>
          <a:srcRect l="24286" t="7753" r="20684" b="9705"/>
          <a:stretch>
            <a:fillRect/>
          </a:stretch>
        </p:blipFill>
        <p:spPr>
          <a:xfrm>
            <a:off x="1247140" y="1087120"/>
            <a:ext cx="4534535" cy="453453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9EB5A6-3AE8-3992-B291-90475D322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id="{F371C32D-44F6-EFA0-2F58-D53E41102092}"/>
              </a:ext>
            </a:extLst>
          </p:cNvPr>
          <p:cNvGrpSpPr/>
          <p:nvPr/>
        </p:nvGrpSpPr>
        <p:grpSpPr>
          <a:xfrm rot="16200000">
            <a:off x="5011732" y="-1232935"/>
            <a:ext cx="936948" cy="4301662"/>
            <a:chOff x="8961121" y="-113211"/>
            <a:chExt cx="1080000" cy="322172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9E6F2AB-4C1E-F488-7C9B-BB800C3B85D4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51ABA403-4A36-F045-4CD9-DCB1C4E59025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A4C5A629-D7ED-4474-574E-68ED6460CD4A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5E230F2-541D-21EA-CB5C-3D707AE5428F}"/>
              </a:ext>
            </a:extLst>
          </p:cNvPr>
          <p:cNvGrpSpPr/>
          <p:nvPr/>
        </p:nvGrpSpPr>
        <p:grpSpPr>
          <a:xfrm rot="16200000">
            <a:off x="1414471" y="-1232934"/>
            <a:ext cx="1229624" cy="4301662"/>
            <a:chOff x="8961121" y="-113211"/>
            <a:chExt cx="1080000" cy="3221722"/>
          </a:xfrm>
          <a:gradFill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</a:gra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7A3F7B2-6EC6-3EEA-89F5-CFC7CA3CAA5B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9C91EB4C-4ED5-1767-111E-4450668D6FA1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825E7BFC-7A50-4D7E-F70C-0A12EC943840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326FF2D7-1674-036D-F0CB-09868FB75AB6}"/>
              </a:ext>
            </a:extLst>
          </p:cNvPr>
          <p:cNvGraphicFramePr/>
          <p:nvPr/>
        </p:nvGraphicFramePr>
        <p:xfrm>
          <a:off x="201975" y="3959681"/>
          <a:ext cx="3623733" cy="212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3B1559B3-54D2-EDDF-0453-4309B4B87AD1}"/>
              </a:ext>
            </a:extLst>
          </p:cNvPr>
          <p:cNvSpPr txBox="1"/>
          <p:nvPr/>
        </p:nvSpPr>
        <p:spPr>
          <a:xfrm>
            <a:off x="298070" y="656288"/>
            <a:ext cx="31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Hadoop</a:t>
            </a:r>
            <a:r>
              <a:rPr lang="zh-CN" altLang="en-US" sz="2800" b="1" dirty="0">
                <a:cs typeface="+mn-ea"/>
                <a:sym typeface="+mn-lt"/>
              </a:rPr>
              <a:t>总体框架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3D58EB8-5233-6955-9267-A3CE93EC413E}"/>
              </a:ext>
            </a:extLst>
          </p:cNvPr>
          <p:cNvSpPr txBox="1"/>
          <p:nvPr/>
        </p:nvSpPr>
        <p:spPr>
          <a:xfrm>
            <a:off x="9483405" y="610490"/>
            <a:ext cx="240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资源调配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70D849-8F99-F46B-5955-BFDB6E30EB63}"/>
              </a:ext>
            </a:extLst>
          </p:cNvPr>
          <p:cNvSpPr txBox="1"/>
          <p:nvPr/>
        </p:nvSpPr>
        <p:spPr>
          <a:xfrm>
            <a:off x="6747308" y="1971042"/>
            <a:ext cx="5024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2013</a:t>
            </a:r>
            <a:r>
              <a:rPr lang="zh-CN" altLang="en-US" sz="2400" dirty="0"/>
              <a:t>年</a:t>
            </a:r>
            <a:r>
              <a:rPr lang="en-US" altLang="zh-CN" sz="2400" dirty="0"/>
              <a:t>hadoop2.0</a:t>
            </a:r>
            <a:r>
              <a:rPr lang="zh-CN" altLang="en-US" sz="2400" dirty="0"/>
              <a:t>引入</a:t>
            </a:r>
            <a:r>
              <a:rPr lang="en-US" altLang="zh-CN" sz="2400" dirty="0"/>
              <a:t>YARN</a:t>
            </a:r>
            <a:r>
              <a:rPr lang="zh-CN" altLang="en-US" sz="2400" dirty="0"/>
              <a:t>，（</a:t>
            </a:r>
            <a:r>
              <a:rPr lang="en-US" altLang="zh-CN" sz="2400" dirty="0"/>
              <a:t>Yet Another Resource Negotiator</a:t>
            </a:r>
            <a:r>
              <a:rPr lang="zh-CN" altLang="en-US" sz="2400" dirty="0"/>
              <a:t>）。</a:t>
            </a:r>
            <a:endParaRPr lang="en-US" altLang="zh-CN" sz="2400" dirty="0"/>
          </a:p>
          <a:p>
            <a:r>
              <a:rPr lang="en-US" altLang="zh-CN" sz="2400" dirty="0"/>
              <a:t>YARN </a:t>
            </a:r>
            <a:r>
              <a:rPr lang="zh-CN" altLang="en-US" sz="2400" dirty="0"/>
              <a:t>把资源管理和作业调度监控的功能从</a:t>
            </a:r>
            <a:r>
              <a:rPr lang="en-US" altLang="zh-CN" sz="2400" dirty="0" err="1"/>
              <a:t>mapreduce</a:t>
            </a:r>
            <a:r>
              <a:rPr lang="zh-CN" altLang="en-US" sz="2400" dirty="0"/>
              <a:t>中独立出来。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7DC3A3-EB7C-35FC-93F8-C0C262A02D9C}"/>
              </a:ext>
            </a:extLst>
          </p:cNvPr>
          <p:cNvSpPr txBox="1"/>
          <p:nvPr/>
        </p:nvSpPr>
        <p:spPr>
          <a:xfrm>
            <a:off x="5120046" y="658058"/>
            <a:ext cx="2852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yarn</a:t>
            </a:r>
            <a:endParaRPr lang="zh-CN" altLang="en-US" sz="3200" b="1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56A7930-758F-997D-917F-56ADAC31500F}"/>
              </a:ext>
            </a:extLst>
          </p:cNvPr>
          <p:cNvCxnSpPr/>
          <p:nvPr/>
        </p:nvCxnSpPr>
        <p:spPr>
          <a:xfrm>
            <a:off x="9779267" y="1225303"/>
            <a:ext cx="1809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92CC44D-BE0B-5FB4-219B-BE8811EAF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01" y="1885914"/>
            <a:ext cx="6170107" cy="453153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B46069D-2A1C-6BAF-4B0D-795C0EBF6BC2}"/>
              </a:ext>
            </a:extLst>
          </p:cNvPr>
          <p:cNvSpPr txBox="1"/>
          <p:nvPr/>
        </p:nvSpPr>
        <p:spPr>
          <a:xfrm>
            <a:off x="6747308" y="4093001"/>
            <a:ext cx="4721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如图，</a:t>
            </a:r>
            <a:r>
              <a:rPr lang="en-US" altLang="zh-CN" sz="2400" dirty="0"/>
              <a:t>yarn</a:t>
            </a:r>
            <a:r>
              <a:rPr lang="zh-CN" altLang="en-US" sz="2400" dirty="0"/>
              <a:t>系统中包含四个对象，</a:t>
            </a:r>
            <a:r>
              <a:rPr lang="en-US" altLang="zh-CN" sz="2400" dirty="0"/>
              <a:t>Resource Manager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Appliaction</a:t>
            </a:r>
            <a:r>
              <a:rPr lang="en-US" altLang="zh-CN" sz="2400" dirty="0"/>
              <a:t> Manager</a:t>
            </a:r>
            <a:r>
              <a:rPr lang="zh-CN" altLang="en-US" sz="2400" dirty="0"/>
              <a:t>、</a:t>
            </a:r>
            <a:r>
              <a:rPr lang="en-US" altLang="zh-CN" sz="2400" dirty="0"/>
              <a:t>Node Manager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containers;RM</a:t>
            </a:r>
            <a:r>
              <a:rPr lang="zh-CN" altLang="en-US" sz="2400" dirty="0"/>
              <a:t>进行全局资源管理，</a:t>
            </a:r>
            <a:r>
              <a:rPr lang="en-US" altLang="zh-CN" sz="2400" dirty="0"/>
              <a:t>AM</a:t>
            </a:r>
            <a:r>
              <a:rPr lang="zh-CN" altLang="en-US" sz="2400" dirty="0"/>
              <a:t>进行资源监控，</a:t>
            </a:r>
            <a:r>
              <a:rPr lang="en-US" altLang="zh-CN" sz="2400" dirty="0"/>
              <a:t>NM</a:t>
            </a:r>
            <a:r>
              <a:rPr lang="zh-CN" altLang="en-US" sz="2400" dirty="0"/>
              <a:t>是数据节点管理，</a:t>
            </a:r>
            <a:r>
              <a:rPr lang="en-US" altLang="zh-CN" sz="2400" dirty="0"/>
              <a:t>container</a:t>
            </a:r>
            <a:r>
              <a:rPr lang="zh-CN" altLang="en-US" sz="2400" dirty="0"/>
              <a:t>是资源抽象。</a:t>
            </a:r>
          </a:p>
        </p:txBody>
      </p:sp>
    </p:spTree>
    <p:extLst>
      <p:ext uri="{BB962C8B-B14F-4D97-AF65-F5344CB8AC3E}">
        <p14:creationId xmlns:p14="http://schemas.microsoft.com/office/powerpoint/2010/main" val="306933010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A0CDD0-CC9E-8454-CD86-FEE8D8841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id="{48D6C13B-1534-9B7A-F641-ED45EA09A624}"/>
              </a:ext>
            </a:extLst>
          </p:cNvPr>
          <p:cNvGrpSpPr/>
          <p:nvPr/>
        </p:nvGrpSpPr>
        <p:grpSpPr>
          <a:xfrm rot="16200000">
            <a:off x="5011732" y="-1232935"/>
            <a:ext cx="936948" cy="4301662"/>
            <a:chOff x="8961121" y="-113211"/>
            <a:chExt cx="1080000" cy="322172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4D5F675-005C-1479-CAB7-CEEF8C2E68A6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60E9E18F-8147-22F7-71E8-841D95135C6A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A4B0AC14-78B4-F274-54CD-C03E43B91169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07CCDDC-578F-CC0D-DEEA-873E925B9B58}"/>
              </a:ext>
            </a:extLst>
          </p:cNvPr>
          <p:cNvGrpSpPr/>
          <p:nvPr/>
        </p:nvGrpSpPr>
        <p:grpSpPr>
          <a:xfrm rot="16200000">
            <a:off x="1414471" y="-1232934"/>
            <a:ext cx="1229624" cy="4301662"/>
            <a:chOff x="8961121" y="-113211"/>
            <a:chExt cx="1080000" cy="3221722"/>
          </a:xfrm>
          <a:gradFill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</a:gra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316BAEF-CD3E-5002-4A09-77138CD1CFD4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5DF57362-71FA-54A5-206E-8BDC52228D32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84A6D46C-FCBE-91F0-9B8C-E67397FDA95F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D9E4FD68-5F12-6E14-78E1-474515D342D3}"/>
              </a:ext>
            </a:extLst>
          </p:cNvPr>
          <p:cNvGraphicFramePr/>
          <p:nvPr/>
        </p:nvGraphicFramePr>
        <p:xfrm>
          <a:off x="201975" y="3959681"/>
          <a:ext cx="3623733" cy="212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2BED9832-57EA-9DB7-5F43-25CAC21B083A}"/>
              </a:ext>
            </a:extLst>
          </p:cNvPr>
          <p:cNvSpPr txBox="1"/>
          <p:nvPr/>
        </p:nvSpPr>
        <p:spPr>
          <a:xfrm>
            <a:off x="298070" y="656288"/>
            <a:ext cx="31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Hadoop</a:t>
            </a:r>
            <a:r>
              <a:rPr lang="zh-CN" altLang="en-US" sz="2800" b="1" dirty="0">
                <a:cs typeface="+mn-ea"/>
                <a:sym typeface="+mn-lt"/>
              </a:rPr>
              <a:t>总体框架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33DC8A-6219-CA74-8B65-7D8D656CA609}"/>
              </a:ext>
            </a:extLst>
          </p:cNvPr>
          <p:cNvSpPr txBox="1"/>
          <p:nvPr/>
        </p:nvSpPr>
        <p:spPr>
          <a:xfrm>
            <a:off x="4539742" y="621885"/>
            <a:ext cx="2852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其他组件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9F52D-241F-C7CA-AD32-DF8E7F84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870"/>
            <a:ext cx="8034926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8C0629F-E3AF-BCE8-2999-BE00C599F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978620"/>
              </p:ext>
            </p:extLst>
          </p:nvPr>
        </p:nvGraphicFramePr>
        <p:xfrm>
          <a:off x="8011888" y="449421"/>
          <a:ext cx="4041877" cy="609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031">
                  <a:extLst>
                    <a:ext uri="{9D8B030D-6E8A-4147-A177-3AD203B41FA5}">
                      <a16:colId xmlns:a16="http://schemas.microsoft.com/office/drawing/2014/main" val="3630352786"/>
                    </a:ext>
                  </a:extLst>
                </a:gridCol>
                <a:gridCol w="3122846">
                  <a:extLst>
                    <a:ext uri="{9D8B030D-6E8A-4147-A177-3AD203B41FA5}">
                      <a16:colId xmlns:a16="http://schemas.microsoft.com/office/drawing/2014/main" val="3586453987"/>
                    </a:ext>
                  </a:extLst>
                </a:gridCol>
              </a:tblGrid>
              <a:tr h="2903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组件</a:t>
                      </a:r>
                      <a:endParaRPr lang="en-US" altLang="zh-CN" sz="16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功能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273384990"/>
                  </a:ext>
                </a:extLst>
              </a:tr>
              <a:tr h="2903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Hive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Hadoop</a:t>
                      </a:r>
                      <a:r>
                        <a:rPr lang="zh-CN" altLang="en-US" sz="1600" dirty="0"/>
                        <a:t>上的数据仓库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4226342382"/>
                  </a:ext>
                </a:extLst>
              </a:tr>
              <a:tr h="501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err="1"/>
                        <a:t>HBase</a:t>
                      </a:r>
                      <a:endParaRPr lang="en-US" altLang="zh-CN" sz="16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Hadoop</a:t>
                      </a:r>
                      <a:r>
                        <a:rPr lang="zh-CN" altLang="en-US" sz="1600" dirty="0"/>
                        <a:t>上的非关系型的分布式数据库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504656439"/>
                  </a:ext>
                </a:extLst>
              </a:tr>
              <a:tr h="7128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Pig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一个基于</a:t>
                      </a:r>
                      <a:r>
                        <a:rPr lang="en-US" altLang="zh-CN" sz="1600" dirty="0" err="1"/>
                        <a:t>Hadoop</a:t>
                      </a:r>
                      <a:r>
                        <a:rPr lang="zh-CN" altLang="en-US" sz="1600" dirty="0"/>
                        <a:t>的大规模数据分析平台，提供类似</a:t>
                      </a:r>
                      <a:r>
                        <a:rPr lang="en-US" altLang="zh-CN" sz="1600" dirty="0"/>
                        <a:t>SQL</a:t>
                      </a:r>
                      <a:r>
                        <a:rPr lang="zh-CN" altLang="en-US" sz="1600" dirty="0"/>
                        <a:t>的查询语言</a:t>
                      </a:r>
                      <a:r>
                        <a:rPr lang="en-US" altLang="zh-CN" sz="1600" dirty="0"/>
                        <a:t>Pig Latin</a:t>
                      </a:r>
                      <a:endParaRPr lang="zh-CN" altLang="en-US" sz="1600" dirty="0"/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551675042"/>
                  </a:ext>
                </a:extLst>
              </a:tr>
              <a:tr h="501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err="1"/>
                        <a:t>Sqoop</a:t>
                      </a:r>
                      <a:endParaRPr lang="en-US" altLang="zh-CN" sz="16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用于在</a:t>
                      </a:r>
                      <a:r>
                        <a:rPr lang="en-US" altLang="zh-CN" sz="1600" dirty="0" err="1"/>
                        <a:t>Hadoop</a:t>
                      </a:r>
                      <a:r>
                        <a:rPr lang="zh-CN" altLang="en-US" sz="1600" dirty="0"/>
                        <a:t>与传统数据库之间进行数据传递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1432934101"/>
                  </a:ext>
                </a:extLst>
              </a:tr>
              <a:tr h="501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err="1"/>
                        <a:t>Oozie</a:t>
                      </a:r>
                      <a:endParaRPr lang="en-US" altLang="zh-CN" sz="1600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Hadoop</a:t>
                      </a:r>
                      <a:r>
                        <a:rPr lang="zh-CN" altLang="en-US" sz="1600" dirty="0"/>
                        <a:t>上的工作流管理系统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2403819771"/>
                  </a:ext>
                </a:extLst>
              </a:tr>
              <a:tr h="7128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Zookeeper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提供分布式协调一致性服务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2882878015"/>
                  </a:ext>
                </a:extLst>
              </a:tr>
              <a:tr h="7128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Flume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一个高可用的，高可靠的，分布式的海量日志采集、聚合和传输的系统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2153722829"/>
                  </a:ext>
                </a:extLst>
              </a:tr>
              <a:tr h="7128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Kafka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一种高吞吐量的分布式发布订阅消息系统，可以处理消费者规模的网站中的所有动作流数据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3159296153"/>
                  </a:ext>
                </a:extLst>
              </a:tr>
              <a:tr h="501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Spark</a:t>
                      </a:r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类似于</a:t>
                      </a:r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Hadoop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MapReduce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的通用并行框架</a:t>
                      </a:r>
                    </a:p>
                  </a:txBody>
                  <a:tcPr marT="45713" marB="45713"/>
                </a:tc>
                <a:extLst>
                  <a:ext uri="{0D108BD9-81ED-4DB2-BD59-A6C34878D82A}">
                    <a16:rowId xmlns:a16="http://schemas.microsoft.com/office/drawing/2014/main" val="295060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9885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C4610-7941-37A9-341A-CEFF94E10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 159">
            <a:extLst>
              <a:ext uri="{FF2B5EF4-FFF2-40B4-BE49-F238E27FC236}">
                <a16:creationId xmlns:a16="http://schemas.microsoft.com/office/drawing/2014/main" id="{A0E7E402-1A84-10D4-C31C-40BFC210C76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81FF9E18-66DD-B119-D247-E24DA54E57A7}"/>
              </a:ext>
            </a:extLst>
          </p:cNvPr>
          <p:cNvGrpSpPr/>
          <p:nvPr/>
        </p:nvGrpSpPr>
        <p:grpSpPr>
          <a:xfrm>
            <a:off x="0" y="-11121"/>
            <a:ext cx="6096000" cy="6858000"/>
            <a:chOff x="0" y="0"/>
            <a:chExt cx="6096000" cy="6858000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40F5FB9-431C-A058-95A9-C2700CC60E56}"/>
                </a:ext>
              </a:extLst>
            </p:cNvPr>
            <p:cNvCxnSpPr/>
            <p:nvPr/>
          </p:nvCxnSpPr>
          <p:spPr>
            <a:xfrm>
              <a:off x="0" y="161364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811ECD8-C4D7-8936-0B33-CF03CD9D566D}"/>
                </a:ext>
              </a:extLst>
            </p:cNvPr>
            <p:cNvCxnSpPr/>
            <p:nvPr/>
          </p:nvCxnSpPr>
          <p:spPr>
            <a:xfrm>
              <a:off x="0" y="28950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9F25D4CB-78C0-8451-8A36-693E649A1AC2}"/>
                </a:ext>
              </a:extLst>
            </p:cNvPr>
            <p:cNvCxnSpPr/>
            <p:nvPr/>
          </p:nvCxnSpPr>
          <p:spPr>
            <a:xfrm>
              <a:off x="0" y="41764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A3042C9-C527-F680-49A6-0C32CA46509F}"/>
                </a:ext>
              </a:extLst>
            </p:cNvPr>
            <p:cNvCxnSpPr/>
            <p:nvPr/>
          </p:nvCxnSpPr>
          <p:spPr>
            <a:xfrm>
              <a:off x="0" y="54579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259AB23F-E7AA-5CE1-ABDB-56CB062DBD6B}"/>
                </a:ext>
              </a:extLst>
            </p:cNvPr>
            <p:cNvCxnSpPr/>
            <p:nvPr/>
          </p:nvCxnSpPr>
          <p:spPr>
            <a:xfrm>
              <a:off x="0" y="67393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D42707E-120B-B169-9946-EFCA62BDC9F5}"/>
                </a:ext>
              </a:extLst>
            </p:cNvPr>
            <p:cNvCxnSpPr/>
            <p:nvPr/>
          </p:nvCxnSpPr>
          <p:spPr>
            <a:xfrm>
              <a:off x="0" y="80207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0C2E8A98-70E0-A79B-B740-13A392ADC53E}"/>
                </a:ext>
              </a:extLst>
            </p:cNvPr>
            <p:cNvCxnSpPr/>
            <p:nvPr/>
          </p:nvCxnSpPr>
          <p:spPr>
            <a:xfrm>
              <a:off x="0" y="93022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0273988-3D2C-BA9D-57DB-B2FD72B1780B}"/>
                </a:ext>
              </a:extLst>
            </p:cNvPr>
            <p:cNvCxnSpPr/>
            <p:nvPr/>
          </p:nvCxnSpPr>
          <p:spPr>
            <a:xfrm>
              <a:off x="0" y="105836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292620CD-44B5-90EB-89F9-9054F2E196A0}"/>
                </a:ext>
              </a:extLst>
            </p:cNvPr>
            <p:cNvCxnSpPr/>
            <p:nvPr/>
          </p:nvCxnSpPr>
          <p:spPr>
            <a:xfrm>
              <a:off x="0" y="118650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86534F78-E89E-875A-CAA1-0BDF210A99CF}"/>
                </a:ext>
              </a:extLst>
            </p:cNvPr>
            <p:cNvCxnSpPr/>
            <p:nvPr/>
          </p:nvCxnSpPr>
          <p:spPr>
            <a:xfrm>
              <a:off x="0" y="131464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34B0EB09-6752-F3DC-3AC7-6C650CFC9A67}"/>
                </a:ext>
              </a:extLst>
            </p:cNvPr>
            <p:cNvCxnSpPr/>
            <p:nvPr/>
          </p:nvCxnSpPr>
          <p:spPr>
            <a:xfrm>
              <a:off x="0" y="144279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43A65EEF-BEEF-AA66-5226-773C97E23EE5}"/>
                </a:ext>
              </a:extLst>
            </p:cNvPr>
            <p:cNvCxnSpPr/>
            <p:nvPr/>
          </p:nvCxnSpPr>
          <p:spPr>
            <a:xfrm>
              <a:off x="0" y="157093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2665D80-737B-B2E0-F6DF-2D637D155BEE}"/>
                </a:ext>
              </a:extLst>
            </p:cNvPr>
            <p:cNvCxnSpPr/>
            <p:nvPr/>
          </p:nvCxnSpPr>
          <p:spPr>
            <a:xfrm>
              <a:off x="0" y="169907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2547745-F932-739A-800B-6951E7FA4702}"/>
                </a:ext>
              </a:extLst>
            </p:cNvPr>
            <p:cNvCxnSpPr/>
            <p:nvPr/>
          </p:nvCxnSpPr>
          <p:spPr>
            <a:xfrm>
              <a:off x="0" y="182721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D00912E-F7F7-C4E3-4593-D98EE424320A}"/>
                </a:ext>
              </a:extLst>
            </p:cNvPr>
            <p:cNvCxnSpPr/>
            <p:nvPr/>
          </p:nvCxnSpPr>
          <p:spPr>
            <a:xfrm>
              <a:off x="0" y="195536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E7562180-178B-EA3D-76BE-2D0E31B07D23}"/>
                </a:ext>
              </a:extLst>
            </p:cNvPr>
            <p:cNvCxnSpPr/>
            <p:nvPr/>
          </p:nvCxnSpPr>
          <p:spPr>
            <a:xfrm>
              <a:off x="0" y="208350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5A63ECD2-7A35-9EB7-15F0-D4DF40DF824A}"/>
                </a:ext>
              </a:extLst>
            </p:cNvPr>
            <p:cNvCxnSpPr/>
            <p:nvPr/>
          </p:nvCxnSpPr>
          <p:spPr>
            <a:xfrm>
              <a:off x="0" y="221164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019CBD7-3ADF-4F5D-B16F-50A5152C44E5}"/>
                </a:ext>
              </a:extLst>
            </p:cNvPr>
            <p:cNvCxnSpPr/>
            <p:nvPr/>
          </p:nvCxnSpPr>
          <p:spPr>
            <a:xfrm>
              <a:off x="0" y="233978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8D9A4BFA-1A56-0D86-F8AF-A5BF5ED144C9}"/>
                </a:ext>
              </a:extLst>
            </p:cNvPr>
            <p:cNvCxnSpPr/>
            <p:nvPr/>
          </p:nvCxnSpPr>
          <p:spPr>
            <a:xfrm>
              <a:off x="0" y="246793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EB4D0FE1-59DD-CCD3-1CBA-9F5277145975}"/>
                </a:ext>
              </a:extLst>
            </p:cNvPr>
            <p:cNvCxnSpPr/>
            <p:nvPr/>
          </p:nvCxnSpPr>
          <p:spPr>
            <a:xfrm>
              <a:off x="0" y="259607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9DAB2696-9000-ADB4-4B6A-DCFEEAC9EA1E}"/>
                </a:ext>
              </a:extLst>
            </p:cNvPr>
            <p:cNvCxnSpPr/>
            <p:nvPr/>
          </p:nvCxnSpPr>
          <p:spPr>
            <a:xfrm>
              <a:off x="0" y="272421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DDEA2980-BE17-BA5E-B6E4-BCD9DC2A629F}"/>
                </a:ext>
              </a:extLst>
            </p:cNvPr>
            <p:cNvCxnSpPr/>
            <p:nvPr/>
          </p:nvCxnSpPr>
          <p:spPr>
            <a:xfrm>
              <a:off x="0" y="285235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8760A130-E9DD-18F7-0993-6158AB2BFC77}"/>
                </a:ext>
              </a:extLst>
            </p:cNvPr>
            <p:cNvCxnSpPr/>
            <p:nvPr/>
          </p:nvCxnSpPr>
          <p:spPr>
            <a:xfrm>
              <a:off x="0" y="298050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EF8592A2-07C9-F76B-FC70-A55CC286D381}"/>
                </a:ext>
              </a:extLst>
            </p:cNvPr>
            <p:cNvCxnSpPr/>
            <p:nvPr/>
          </p:nvCxnSpPr>
          <p:spPr>
            <a:xfrm>
              <a:off x="0" y="310864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DA3FBF7F-2651-E87A-7FA1-76FD690A2354}"/>
                </a:ext>
              </a:extLst>
            </p:cNvPr>
            <p:cNvCxnSpPr/>
            <p:nvPr/>
          </p:nvCxnSpPr>
          <p:spPr>
            <a:xfrm>
              <a:off x="0" y="323678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A7D42D65-E9E0-1A7C-9102-16D0E11CC60F}"/>
                </a:ext>
              </a:extLst>
            </p:cNvPr>
            <p:cNvCxnSpPr/>
            <p:nvPr/>
          </p:nvCxnSpPr>
          <p:spPr>
            <a:xfrm>
              <a:off x="0" y="336492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69E2F90-D1EE-73E5-8C83-4E9D1C1AEF94}"/>
                </a:ext>
              </a:extLst>
            </p:cNvPr>
            <p:cNvCxnSpPr/>
            <p:nvPr/>
          </p:nvCxnSpPr>
          <p:spPr>
            <a:xfrm>
              <a:off x="0" y="349307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02AFF4EE-6D17-6C44-22BE-48BFDBAC8374}"/>
                </a:ext>
              </a:extLst>
            </p:cNvPr>
            <p:cNvCxnSpPr/>
            <p:nvPr/>
          </p:nvCxnSpPr>
          <p:spPr>
            <a:xfrm>
              <a:off x="0" y="362121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D8BD5011-9FB6-BC1C-176D-2ADADDCB5C70}"/>
                </a:ext>
              </a:extLst>
            </p:cNvPr>
            <p:cNvCxnSpPr/>
            <p:nvPr/>
          </p:nvCxnSpPr>
          <p:spPr>
            <a:xfrm>
              <a:off x="0" y="374935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5DA0396D-6580-6AFD-D2A7-DAF20CEB5485}"/>
                </a:ext>
              </a:extLst>
            </p:cNvPr>
            <p:cNvCxnSpPr/>
            <p:nvPr/>
          </p:nvCxnSpPr>
          <p:spPr>
            <a:xfrm>
              <a:off x="0" y="387749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99C3388A-3309-304B-F6F3-B36AA995824B}"/>
                </a:ext>
              </a:extLst>
            </p:cNvPr>
            <p:cNvCxnSpPr/>
            <p:nvPr/>
          </p:nvCxnSpPr>
          <p:spPr>
            <a:xfrm>
              <a:off x="0" y="400564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8359139-1559-FD25-6F79-A1122AA5CDE3}"/>
                </a:ext>
              </a:extLst>
            </p:cNvPr>
            <p:cNvCxnSpPr/>
            <p:nvPr/>
          </p:nvCxnSpPr>
          <p:spPr>
            <a:xfrm>
              <a:off x="0" y="413378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3AE03AAC-595D-FC63-4BF4-1B76B6C57BC4}"/>
                </a:ext>
              </a:extLst>
            </p:cNvPr>
            <p:cNvCxnSpPr/>
            <p:nvPr/>
          </p:nvCxnSpPr>
          <p:spPr>
            <a:xfrm>
              <a:off x="0" y="426192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DCBE50F6-5C53-B09A-8AF8-6CACF974DF45}"/>
                </a:ext>
              </a:extLst>
            </p:cNvPr>
            <p:cNvCxnSpPr/>
            <p:nvPr/>
          </p:nvCxnSpPr>
          <p:spPr>
            <a:xfrm>
              <a:off x="0" y="439007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794A7C73-9E6C-9D3C-8654-49FC031FD9ED}"/>
                </a:ext>
              </a:extLst>
            </p:cNvPr>
            <p:cNvCxnSpPr/>
            <p:nvPr/>
          </p:nvCxnSpPr>
          <p:spPr>
            <a:xfrm>
              <a:off x="0" y="451821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71719B10-B9F1-06F6-365A-42FA8078DD93}"/>
                </a:ext>
              </a:extLst>
            </p:cNvPr>
            <p:cNvCxnSpPr/>
            <p:nvPr/>
          </p:nvCxnSpPr>
          <p:spPr>
            <a:xfrm>
              <a:off x="0" y="464635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9ACDC64-EC7C-A9EC-B59C-A31E1037B531}"/>
                </a:ext>
              </a:extLst>
            </p:cNvPr>
            <p:cNvCxnSpPr/>
            <p:nvPr/>
          </p:nvCxnSpPr>
          <p:spPr>
            <a:xfrm>
              <a:off x="0" y="477449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A34BE43D-8D9C-B898-8581-9C0799DA6EB7}"/>
                </a:ext>
              </a:extLst>
            </p:cNvPr>
            <p:cNvCxnSpPr/>
            <p:nvPr/>
          </p:nvCxnSpPr>
          <p:spPr>
            <a:xfrm>
              <a:off x="0" y="490264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0D2A3F11-98AE-878A-C3CB-EAFD9CB1A06F}"/>
                </a:ext>
              </a:extLst>
            </p:cNvPr>
            <p:cNvCxnSpPr/>
            <p:nvPr/>
          </p:nvCxnSpPr>
          <p:spPr>
            <a:xfrm>
              <a:off x="0" y="503078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764E348D-B8D1-3001-08A0-93BEC2F64A19}"/>
                </a:ext>
              </a:extLst>
            </p:cNvPr>
            <p:cNvCxnSpPr/>
            <p:nvPr/>
          </p:nvCxnSpPr>
          <p:spPr>
            <a:xfrm>
              <a:off x="0" y="515892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B87124F-381E-CC73-13C8-DB780F7AD6CF}"/>
                </a:ext>
              </a:extLst>
            </p:cNvPr>
            <p:cNvCxnSpPr/>
            <p:nvPr/>
          </p:nvCxnSpPr>
          <p:spPr>
            <a:xfrm>
              <a:off x="0" y="528706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FCB78FD4-74D3-DC6F-94B9-DEF57C51DA24}"/>
                </a:ext>
              </a:extLst>
            </p:cNvPr>
            <p:cNvCxnSpPr/>
            <p:nvPr/>
          </p:nvCxnSpPr>
          <p:spPr>
            <a:xfrm>
              <a:off x="0" y="541521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A15B8805-2E49-2B59-0A74-EA93EECF5E77}"/>
                </a:ext>
              </a:extLst>
            </p:cNvPr>
            <p:cNvCxnSpPr/>
            <p:nvPr/>
          </p:nvCxnSpPr>
          <p:spPr>
            <a:xfrm>
              <a:off x="0" y="554335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E9C662E1-F8CF-B08E-15A0-B6DBEDC20ABE}"/>
                </a:ext>
              </a:extLst>
            </p:cNvPr>
            <p:cNvCxnSpPr/>
            <p:nvPr/>
          </p:nvCxnSpPr>
          <p:spPr>
            <a:xfrm>
              <a:off x="0" y="567149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C4515E55-30C3-3045-B258-591D052BAED4}"/>
                </a:ext>
              </a:extLst>
            </p:cNvPr>
            <p:cNvCxnSpPr/>
            <p:nvPr/>
          </p:nvCxnSpPr>
          <p:spPr>
            <a:xfrm>
              <a:off x="0" y="579963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3C08EA6B-BA53-1084-0FCF-B81BA312B2E0}"/>
                </a:ext>
              </a:extLst>
            </p:cNvPr>
            <p:cNvCxnSpPr/>
            <p:nvPr/>
          </p:nvCxnSpPr>
          <p:spPr>
            <a:xfrm>
              <a:off x="0" y="592778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A608D08-8544-7631-D63D-91978E3A0B6F}"/>
                </a:ext>
              </a:extLst>
            </p:cNvPr>
            <p:cNvCxnSpPr/>
            <p:nvPr/>
          </p:nvCxnSpPr>
          <p:spPr>
            <a:xfrm>
              <a:off x="0" y="605592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D071C947-F12F-A51F-C384-89097762920C}"/>
                </a:ext>
              </a:extLst>
            </p:cNvPr>
            <p:cNvCxnSpPr/>
            <p:nvPr/>
          </p:nvCxnSpPr>
          <p:spPr>
            <a:xfrm>
              <a:off x="0" y="618406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0F389CFF-0D97-6475-AB9C-4BD85B0DC1F9}"/>
                </a:ext>
              </a:extLst>
            </p:cNvPr>
            <p:cNvCxnSpPr/>
            <p:nvPr/>
          </p:nvCxnSpPr>
          <p:spPr>
            <a:xfrm>
              <a:off x="0" y="631220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0883F4C4-9210-A5BE-DE19-E01723B261A7}"/>
                </a:ext>
              </a:extLst>
            </p:cNvPr>
            <p:cNvCxnSpPr/>
            <p:nvPr/>
          </p:nvCxnSpPr>
          <p:spPr>
            <a:xfrm>
              <a:off x="0" y="644035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D955D359-661C-CD67-8424-B6FBB3B2762C}"/>
                </a:ext>
              </a:extLst>
            </p:cNvPr>
            <p:cNvCxnSpPr/>
            <p:nvPr/>
          </p:nvCxnSpPr>
          <p:spPr>
            <a:xfrm>
              <a:off x="0" y="656849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3B07E59-4BBA-4FF0-05DC-CB7E0ED497AE}"/>
                </a:ext>
              </a:extLst>
            </p:cNvPr>
            <p:cNvCxnSpPr/>
            <p:nvPr/>
          </p:nvCxnSpPr>
          <p:spPr>
            <a:xfrm>
              <a:off x="0" y="6696636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4B357D6-6F43-1073-8196-6A7FB7BC98AC}"/>
                </a:ext>
              </a:extLst>
            </p:cNvPr>
            <p:cNvCxnSpPr/>
            <p:nvPr/>
          </p:nvCxnSpPr>
          <p:spPr>
            <a:xfrm>
              <a:off x="143436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0B887338-55BA-4C87-DB94-677764AEE8A5}"/>
                </a:ext>
              </a:extLst>
            </p:cNvPr>
            <p:cNvCxnSpPr/>
            <p:nvPr/>
          </p:nvCxnSpPr>
          <p:spPr>
            <a:xfrm>
              <a:off x="25716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ABD592FA-04B3-EA13-20D8-7E7B4BEDFD59}"/>
                </a:ext>
              </a:extLst>
            </p:cNvPr>
            <p:cNvCxnSpPr/>
            <p:nvPr/>
          </p:nvCxnSpPr>
          <p:spPr>
            <a:xfrm>
              <a:off x="37089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E45FB68-75A5-9CAD-03C7-0C1589F74A52}"/>
                </a:ext>
              </a:extLst>
            </p:cNvPr>
            <p:cNvCxnSpPr/>
            <p:nvPr/>
          </p:nvCxnSpPr>
          <p:spPr>
            <a:xfrm>
              <a:off x="48462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0804D5CE-DA6C-B4E3-560A-E751CAFDEC9F}"/>
                </a:ext>
              </a:extLst>
            </p:cNvPr>
            <p:cNvCxnSpPr/>
            <p:nvPr/>
          </p:nvCxnSpPr>
          <p:spPr>
            <a:xfrm>
              <a:off x="59835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351998F1-2A2F-D4AA-4909-8FCA407858DA}"/>
                </a:ext>
              </a:extLst>
            </p:cNvPr>
            <p:cNvCxnSpPr/>
            <p:nvPr/>
          </p:nvCxnSpPr>
          <p:spPr>
            <a:xfrm>
              <a:off x="71208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2A8CF7F0-DA79-79D3-A8EA-8BBB1A4A05B5}"/>
                </a:ext>
              </a:extLst>
            </p:cNvPr>
            <p:cNvCxnSpPr/>
            <p:nvPr/>
          </p:nvCxnSpPr>
          <p:spPr>
            <a:xfrm>
              <a:off x="82580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E198C717-DD61-2370-17A8-F8EF355DB0FB}"/>
                </a:ext>
              </a:extLst>
            </p:cNvPr>
            <p:cNvCxnSpPr/>
            <p:nvPr/>
          </p:nvCxnSpPr>
          <p:spPr>
            <a:xfrm>
              <a:off x="93953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B67728E2-34AE-9120-2082-22F6FECFDD51}"/>
                </a:ext>
              </a:extLst>
            </p:cNvPr>
            <p:cNvCxnSpPr/>
            <p:nvPr/>
          </p:nvCxnSpPr>
          <p:spPr>
            <a:xfrm>
              <a:off x="105326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CC0444E0-43AC-4F1D-72A5-6150B11EA163}"/>
                </a:ext>
              </a:extLst>
            </p:cNvPr>
            <p:cNvCxnSpPr/>
            <p:nvPr/>
          </p:nvCxnSpPr>
          <p:spPr>
            <a:xfrm>
              <a:off x="116699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BE9EE114-F919-83F7-3DEE-113174D6C944}"/>
                </a:ext>
              </a:extLst>
            </p:cNvPr>
            <p:cNvCxnSpPr/>
            <p:nvPr/>
          </p:nvCxnSpPr>
          <p:spPr>
            <a:xfrm>
              <a:off x="128072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8386476F-AF5E-1A8D-5524-9BCBF516D748}"/>
                </a:ext>
              </a:extLst>
            </p:cNvPr>
            <p:cNvCxnSpPr/>
            <p:nvPr/>
          </p:nvCxnSpPr>
          <p:spPr>
            <a:xfrm>
              <a:off x="139445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2649395A-1A48-182E-67D3-BC2DF5F89423}"/>
                </a:ext>
              </a:extLst>
            </p:cNvPr>
            <p:cNvCxnSpPr/>
            <p:nvPr/>
          </p:nvCxnSpPr>
          <p:spPr>
            <a:xfrm>
              <a:off x="150818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572BD3D0-8AED-17E9-D033-A79724A7D3B0}"/>
                </a:ext>
              </a:extLst>
            </p:cNvPr>
            <p:cNvCxnSpPr/>
            <p:nvPr/>
          </p:nvCxnSpPr>
          <p:spPr>
            <a:xfrm>
              <a:off x="162190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E52C7A10-5614-4218-A6BF-0F1F73310C90}"/>
                </a:ext>
              </a:extLst>
            </p:cNvPr>
            <p:cNvCxnSpPr/>
            <p:nvPr/>
          </p:nvCxnSpPr>
          <p:spPr>
            <a:xfrm>
              <a:off x="173563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9D997279-2318-9EA2-A356-B6C86FB7F369}"/>
                </a:ext>
              </a:extLst>
            </p:cNvPr>
            <p:cNvCxnSpPr/>
            <p:nvPr/>
          </p:nvCxnSpPr>
          <p:spPr>
            <a:xfrm>
              <a:off x="184936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DD6C0DA6-90F2-982A-2068-7430DF6608AB}"/>
                </a:ext>
              </a:extLst>
            </p:cNvPr>
            <p:cNvCxnSpPr/>
            <p:nvPr/>
          </p:nvCxnSpPr>
          <p:spPr>
            <a:xfrm>
              <a:off x="196309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8E211F4E-80C0-0449-19A7-3DECE04B18F3}"/>
                </a:ext>
              </a:extLst>
            </p:cNvPr>
            <p:cNvCxnSpPr/>
            <p:nvPr/>
          </p:nvCxnSpPr>
          <p:spPr>
            <a:xfrm>
              <a:off x="207682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B2E9405E-BE0C-D757-C54F-FFE9368F8E5D}"/>
                </a:ext>
              </a:extLst>
            </p:cNvPr>
            <p:cNvCxnSpPr/>
            <p:nvPr/>
          </p:nvCxnSpPr>
          <p:spPr>
            <a:xfrm>
              <a:off x="219055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E117A3F6-8ED6-05AD-FFE7-897440DC8EF9}"/>
                </a:ext>
              </a:extLst>
            </p:cNvPr>
            <p:cNvCxnSpPr/>
            <p:nvPr/>
          </p:nvCxnSpPr>
          <p:spPr>
            <a:xfrm>
              <a:off x="230428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A4B2956A-0AFE-8DE0-93B0-EC15792299FD}"/>
                </a:ext>
              </a:extLst>
            </p:cNvPr>
            <p:cNvCxnSpPr/>
            <p:nvPr/>
          </p:nvCxnSpPr>
          <p:spPr>
            <a:xfrm>
              <a:off x="241801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AACFE0F3-B71E-CEA6-6D5F-285E220528BD}"/>
                </a:ext>
              </a:extLst>
            </p:cNvPr>
            <p:cNvCxnSpPr/>
            <p:nvPr/>
          </p:nvCxnSpPr>
          <p:spPr>
            <a:xfrm>
              <a:off x="253173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3D2C9F66-C27A-5EBE-E526-7B55D6F5792D}"/>
                </a:ext>
              </a:extLst>
            </p:cNvPr>
            <p:cNvCxnSpPr/>
            <p:nvPr/>
          </p:nvCxnSpPr>
          <p:spPr>
            <a:xfrm>
              <a:off x="264546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064485DF-2B8B-2F74-8E69-C84E4BF7B707}"/>
                </a:ext>
              </a:extLst>
            </p:cNvPr>
            <p:cNvCxnSpPr/>
            <p:nvPr/>
          </p:nvCxnSpPr>
          <p:spPr>
            <a:xfrm>
              <a:off x="275919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65A9D5D2-69A3-5331-105E-DD03F3E91CA4}"/>
                </a:ext>
              </a:extLst>
            </p:cNvPr>
            <p:cNvCxnSpPr/>
            <p:nvPr/>
          </p:nvCxnSpPr>
          <p:spPr>
            <a:xfrm>
              <a:off x="287292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CC2A808A-02A6-27B0-0301-9DF030D2F1F7}"/>
                </a:ext>
              </a:extLst>
            </p:cNvPr>
            <p:cNvCxnSpPr/>
            <p:nvPr/>
          </p:nvCxnSpPr>
          <p:spPr>
            <a:xfrm>
              <a:off x="298665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608FFF89-6235-5A70-EDF0-3E6EBA86AD3D}"/>
                </a:ext>
              </a:extLst>
            </p:cNvPr>
            <p:cNvCxnSpPr/>
            <p:nvPr/>
          </p:nvCxnSpPr>
          <p:spPr>
            <a:xfrm>
              <a:off x="310038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B6F916A5-8FE4-02C8-F5EE-E796F3FF64D6}"/>
                </a:ext>
              </a:extLst>
            </p:cNvPr>
            <p:cNvCxnSpPr/>
            <p:nvPr/>
          </p:nvCxnSpPr>
          <p:spPr>
            <a:xfrm>
              <a:off x="321411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7EC319BC-98AA-73B5-8D52-A57A502D5B85}"/>
                </a:ext>
              </a:extLst>
            </p:cNvPr>
            <p:cNvCxnSpPr/>
            <p:nvPr/>
          </p:nvCxnSpPr>
          <p:spPr>
            <a:xfrm>
              <a:off x="332784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07B5DFAE-489D-77AD-EB86-CA713C02366D}"/>
                </a:ext>
              </a:extLst>
            </p:cNvPr>
            <p:cNvCxnSpPr/>
            <p:nvPr/>
          </p:nvCxnSpPr>
          <p:spPr>
            <a:xfrm>
              <a:off x="344156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066E45DE-F8F9-177C-F6BB-708301790746}"/>
                </a:ext>
              </a:extLst>
            </p:cNvPr>
            <p:cNvCxnSpPr/>
            <p:nvPr/>
          </p:nvCxnSpPr>
          <p:spPr>
            <a:xfrm>
              <a:off x="355529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4089B205-BC1A-72C3-FDC4-4F90817C4AC4}"/>
                </a:ext>
              </a:extLst>
            </p:cNvPr>
            <p:cNvCxnSpPr/>
            <p:nvPr/>
          </p:nvCxnSpPr>
          <p:spPr>
            <a:xfrm>
              <a:off x="366902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77795C59-3E4D-E4C8-8916-9B2B6990B62E}"/>
                </a:ext>
              </a:extLst>
            </p:cNvPr>
            <p:cNvCxnSpPr/>
            <p:nvPr/>
          </p:nvCxnSpPr>
          <p:spPr>
            <a:xfrm>
              <a:off x="378275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35856F19-F96D-8828-2EE9-2640AB74A0EE}"/>
                </a:ext>
              </a:extLst>
            </p:cNvPr>
            <p:cNvCxnSpPr/>
            <p:nvPr/>
          </p:nvCxnSpPr>
          <p:spPr>
            <a:xfrm>
              <a:off x="389648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554AC4FD-7209-6346-FF9E-20187D6684C1}"/>
                </a:ext>
              </a:extLst>
            </p:cNvPr>
            <p:cNvCxnSpPr/>
            <p:nvPr/>
          </p:nvCxnSpPr>
          <p:spPr>
            <a:xfrm>
              <a:off x="401021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4A00B15D-4151-EA1F-9EBE-0D0E93E2EAA5}"/>
                </a:ext>
              </a:extLst>
            </p:cNvPr>
            <p:cNvCxnSpPr/>
            <p:nvPr/>
          </p:nvCxnSpPr>
          <p:spPr>
            <a:xfrm>
              <a:off x="412394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3F857DC9-BB1D-3DEC-1655-05687FE8D88C}"/>
                </a:ext>
              </a:extLst>
            </p:cNvPr>
            <p:cNvCxnSpPr/>
            <p:nvPr/>
          </p:nvCxnSpPr>
          <p:spPr>
            <a:xfrm>
              <a:off x="423767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EFC459A1-4F9B-7231-EF0A-21B78D82A4BE}"/>
                </a:ext>
              </a:extLst>
            </p:cNvPr>
            <p:cNvCxnSpPr/>
            <p:nvPr/>
          </p:nvCxnSpPr>
          <p:spPr>
            <a:xfrm>
              <a:off x="435139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CEC8499B-35CA-455C-B8A6-5E84C1F80BA7}"/>
                </a:ext>
              </a:extLst>
            </p:cNvPr>
            <p:cNvCxnSpPr/>
            <p:nvPr/>
          </p:nvCxnSpPr>
          <p:spPr>
            <a:xfrm>
              <a:off x="446512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8247A34D-82A1-8D99-47D6-CF9B88310736}"/>
                </a:ext>
              </a:extLst>
            </p:cNvPr>
            <p:cNvCxnSpPr/>
            <p:nvPr/>
          </p:nvCxnSpPr>
          <p:spPr>
            <a:xfrm>
              <a:off x="457885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01497E41-E9C5-E053-82BE-93FCDD72057C}"/>
                </a:ext>
              </a:extLst>
            </p:cNvPr>
            <p:cNvCxnSpPr/>
            <p:nvPr/>
          </p:nvCxnSpPr>
          <p:spPr>
            <a:xfrm>
              <a:off x="469258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8A253530-5672-940F-B1FB-4E9CFF2CD8E1}"/>
                </a:ext>
              </a:extLst>
            </p:cNvPr>
            <p:cNvCxnSpPr/>
            <p:nvPr/>
          </p:nvCxnSpPr>
          <p:spPr>
            <a:xfrm>
              <a:off x="480631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8587999D-F947-4F1E-ED78-59A4A9EEC752}"/>
                </a:ext>
              </a:extLst>
            </p:cNvPr>
            <p:cNvCxnSpPr/>
            <p:nvPr/>
          </p:nvCxnSpPr>
          <p:spPr>
            <a:xfrm>
              <a:off x="492004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6CC2BD91-0917-B0B7-0028-77AB41981D0F}"/>
                </a:ext>
              </a:extLst>
            </p:cNvPr>
            <p:cNvCxnSpPr/>
            <p:nvPr/>
          </p:nvCxnSpPr>
          <p:spPr>
            <a:xfrm>
              <a:off x="503377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71DFE577-CE17-4691-CCDB-2F85EC4C2432}"/>
                </a:ext>
              </a:extLst>
            </p:cNvPr>
            <p:cNvCxnSpPr/>
            <p:nvPr/>
          </p:nvCxnSpPr>
          <p:spPr>
            <a:xfrm>
              <a:off x="514750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8F9C5746-F851-DA0E-1CC5-CE2884240561}"/>
                </a:ext>
              </a:extLst>
            </p:cNvPr>
            <p:cNvCxnSpPr/>
            <p:nvPr/>
          </p:nvCxnSpPr>
          <p:spPr>
            <a:xfrm>
              <a:off x="526122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57EC7990-41A6-0F4C-692D-D5DA92AA22EC}"/>
                </a:ext>
              </a:extLst>
            </p:cNvPr>
            <p:cNvCxnSpPr/>
            <p:nvPr/>
          </p:nvCxnSpPr>
          <p:spPr>
            <a:xfrm>
              <a:off x="537495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FE992479-4EFF-0AF5-631D-4100F495601B}"/>
                </a:ext>
              </a:extLst>
            </p:cNvPr>
            <p:cNvCxnSpPr/>
            <p:nvPr/>
          </p:nvCxnSpPr>
          <p:spPr>
            <a:xfrm>
              <a:off x="548868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2F441A56-A040-0DB4-5F5F-A40423A1FF64}"/>
                </a:ext>
              </a:extLst>
            </p:cNvPr>
            <p:cNvCxnSpPr/>
            <p:nvPr/>
          </p:nvCxnSpPr>
          <p:spPr>
            <a:xfrm>
              <a:off x="560241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F3C86CB5-D26B-E670-50A6-4EC72C8422E8}"/>
                </a:ext>
              </a:extLst>
            </p:cNvPr>
            <p:cNvCxnSpPr/>
            <p:nvPr/>
          </p:nvCxnSpPr>
          <p:spPr>
            <a:xfrm>
              <a:off x="571614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A808B6F2-B00E-4B87-8244-D827643EF60A}"/>
                </a:ext>
              </a:extLst>
            </p:cNvPr>
            <p:cNvCxnSpPr/>
            <p:nvPr/>
          </p:nvCxnSpPr>
          <p:spPr>
            <a:xfrm>
              <a:off x="582987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5F47874F-4519-D034-82B1-1CC5D181DBD2}"/>
                </a:ext>
              </a:extLst>
            </p:cNvPr>
            <p:cNvCxnSpPr/>
            <p:nvPr/>
          </p:nvCxnSpPr>
          <p:spPr>
            <a:xfrm>
              <a:off x="5943601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792BDC7-C9A7-FC93-5A2A-CDC9EC83408E}"/>
              </a:ext>
            </a:extLst>
          </p:cNvPr>
          <p:cNvSpPr/>
          <p:nvPr/>
        </p:nvSpPr>
        <p:spPr>
          <a:xfrm>
            <a:off x="825809" y="1638511"/>
            <a:ext cx="10516822" cy="4501214"/>
          </a:xfrm>
          <a:prstGeom prst="roundRect">
            <a:avLst>
              <a:gd name="adj" fmla="val 6751"/>
            </a:avLst>
          </a:prstGeom>
          <a:solidFill>
            <a:schemeClr val="bg1"/>
          </a:solidFill>
          <a:ln>
            <a:noFill/>
          </a:ln>
          <a:effectLst>
            <a:outerShdw blurRad="190500" dist="254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B45BBCE3-3653-B9D3-0A81-8FE16632DEAD}"/>
              </a:ext>
            </a:extLst>
          </p:cNvPr>
          <p:cNvSpPr txBox="1"/>
          <p:nvPr/>
        </p:nvSpPr>
        <p:spPr>
          <a:xfrm>
            <a:off x="4169229" y="465451"/>
            <a:ext cx="3853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E7CA8"/>
                </a:solidFill>
                <a:cs typeface="+mn-ea"/>
                <a:sym typeface="+mn-lt"/>
              </a:rPr>
              <a:t>目</a:t>
            </a:r>
            <a:r>
              <a:rPr lang="zh-CN" altLang="en-US" sz="3600" b="1" dirty="0">
                <a:gradFill>
                  <a:gsLst>
                    <a:gs pos="30000">
                      <a:srgbClr val="0D4E81"/>
                    </a:gs>
                    <a:gs pos="100000">
                      <a:srgbClr val="037FBD"/>
                    </a:gs>
                  </a:gsLst>
                  <a:lin ang="2700000" scaled="1"/>
                </a:gradFill>
                <a:cs typeface="+mn-ea"/>
                <a:sym typeface="+mn-lt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录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dirty="0">
                <a:solidFill>
                  <a:srgbClr val="1E7CA8"/>
                </a:solidFill>
                <a:cs typeface="+mn-ea"/>
                <a:sym typeface="+mn-lt"/>
              </a:rPr>
              <a:t>cont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ents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AE41FFBA-F416-713B-529B-FAF3EA56A4E7}"/>
              </a:ext>
            </a:extLst>
          </p:cNvPr>
          <p:cNvGrpSpPr/>
          <p:nvPr/>
        </p:nvGrpSpPr>
        <p:grpSpPr>
          <a:xfrm>
            <a:off x="5317674" y="436197"/>
            <a:ext cx="190500" cy="135318"/>
            <a:chOff x="5372100" y="500744"/>
            <a:chExt cx="190500" cy="135318"/>
          </a:xfrm>
        </p:grpSpPr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730EA592-A838-1AA3-1493-0D3AE0AD24DE}"/>
                </a:ext>
              </a:extLst>
            </p:cNvPr>
            <p:cNvCxnSpPr/>
            <p:nvPr/>
          </p:nvCxnSpPr>
          <p:spPr>
            <a:xfrm>
              <a:off x="5372100" y="500744"/>
              <a:ext cx="190500" cy="0"/>
            </a:xfrm>
            <a:prstGeom prst="line">
              <a:avLst/>
            </a:prstGeom>
            <a:ln>
              <a:solidFill>
                <a:srgbClr val="0D4E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3D1D6432-BF87-52B2-CA20-1ACE8FBF376B}"/>
                </a:ext>
              </a:extLst>
            </p:cNvPr>
            <p:cNvCxnSpPr/>
            <p:nvPr/>
          </p:nvCxnSpPr>
          <p:spPr>
            <a:xfrm>
              <a:off x="5372100" y="500744"/>
              <a:ext cx="0" cy="135318"/>
            </a:xfrm>
            <a:prstGeom prst="line">
              <a:avLst/>
            </a:prstGeom>
            <a:ln>
              <a:solidFill>
                <a:srgbClr val="0D4E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D98FA2F8-8077-3C12-845C-2E6D091D288D}"/>
              </a:ext>
            </a:extLst>
          </p:cNvPr>
          <p:cNvGrpSpPr/>
          <p:nvPr/>
        </p:nvGrpSpPr>
        <p:grpSpPr>
          <a:xfrm flipH="1" flipV="1">
            <a:off x="6697438" y="1313308"/>
            <a:ext cx="190500" cy="135318"/>
            <a:chOff x="5372100" y="500744"/>
            <a:chExt cx="190500" cy="135318"/>
          </a:xfrm>
        </p:grpSpPr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CEB1D8C6-E3D1-7A48-B011-6C984CACECBD}"/>
                </a:ext>
              </a:extLst>
            </p:cNvPr>
            <p:cNvCxnSpPr/>
            <p:nvPr/>
          </p:nvCxnSpPr>
          <p:spPr>
            <a:xfrm>
              <a:off x="5372100" y="500744"/>
              <a:ext cx="190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46EFC70D-FAD7-3B92-013D-34459AFB2387}"/>
                </a:ext>
              </a:extLst>
            </p:cNvPr>
            <p:cNvCxnSpPr/>
            <p:nvPr/>
          </p:nvCxnSpPr>
          <p:spPr>
            <a:xfrm>
              <a:off x="5372100" y="500744"/>
              <a:ext cx="0" cy="1353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文本框 173">
            <a:extLst>
              <a:ext uri="{FF2B5EF4-FFF2-40B4-BE49-F238E27FC236}">
                <a16:creationId xmlns:a16="http://schemas.microsoft.com/office/drawing/2014/main" id="{DEFF63F7-267E-B0A9-7537-A470BFE05085}"/>
              </a:ext>
            </a:extLst>
          </p:cNvPr>
          <p:cNvSpPr txBox="1"/>
          <p:nvPr/>
        </p:nvSpPr>
        <p:spPr>
          <a:xfrm>
            <a:off x="1785542" y="1944473"/>
            <a:ext cx="1992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01</a:t>
            </a:r>
            <a:endParaRPr lang="zh-CN" altLang="en-US" sz="66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294F6083-BFD8-F1F1-335D-C28E48868D8D}"/>
              </a:ext>
            </a:extLst>
          </p:cNvPr>
          <p:cNvSpPr txBox="1"/>
          <p:nvPr/>
        </p:nvSpPr>
        <p:spPr>
          <a:xfrm>
            <a:off x="849369" y="3122810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Hadoop</a:t>
            </a:r>
            <a:r>
              <a:rPr lang="zh-CN" altLang="en-US" sz="2800" b="1" dirty="0">
                <a:solidFill>
                  <a:srgbClr val="1E7CA8"/>
                </a:solidFill>
                <a:cs typeface="+mn-ea"/>
                <a:sym typeface="+mn-lt"/>
              </a:rPr>
              <a:t>总框架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939E9B2-6B38-60D5-0D30-D785544DFC19}"/>
              </a:ext>
            </a:extLst>
          </p:cNvPr>
          <p:cNvSpPr txBox="1"/>
          <p:nvPr/>
        </p:nvSpPr>
        <p:spPr>
          <a:xfrm>
            <a:off x="5001986" y="2676534"/>
            <a:ext cx="1992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02</a:t>
            </a:r>
            <a:endParaRPr lang="zh-CN" altLang="en-US" sz="120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FB500EC3-2906-E907-2473-46FD2DF8A928}"/>
              </a:ext>
            </a:extLst>
          </p:cNvPr>
          <p:cNvSpPr txBox="1"/>
          <p:nvPr/>
        </p:nvSpPr>
        <p:spPr>
          <a:xfrm>
            <a:off x="4582885" y="4630890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HDFS</a:t>
            </a:r>
            <a:endParaRPr lang="zh-CN" altLang="en-US" sz="2800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CBB70ED2-7D1E-A8CB-5844-20065D7A913A}"/>
              </a:ext>
            </a:extLst>
          </p:cNvPr>
          <p:cNvSpPr txBox="1"/>
          <p:nvPr/>
        </p:nvSpPr>
        <p:spPr>
          <a:xfrm>
            <a:off x="9374107" y="1945734"/>
            <a:ext cx="1992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03</a:t>
            </a:r>
            <a:endParaRPr lang="zh-CN" altLang="en-US" sz="66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98A32154-84B3-6472-3B8B-FDBCB870DAC8}"/>
              </a:ext>
            </a:extLst>
          </p:cNvPr>
          <p:cNvSpPr txBox="1"/>
          <p:nvPr/>
        </p:nvSpPr>
        <p:spPr>
          <a:xfrm>
            <a:off x="8437934" y="3124071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MapReduce</a:t>
            </a:r>
            <a:endParaRPr lang="zh-CN" altLang="en-US" sz="2800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C3AE7DA-3778-1A1E-6A1E-493D8886E823}"/>
              </a:ext>
            </a:extLst>
          </p:cNvPr>
          <p:cNvSpPr/>
          <p:nvPr/>
        </p:nvSpPr>
        <p:spPr>
          <a:xfrm>
            <a:off x="-74892" y="-386539"/>
            <a:ext cx="12664733" cy="7244539"/>
          </a:xfrm>
          <a:custGeom>
            <a:avLst/>
            <a:gdLst>
              <a:gd name="connsiteX0" fmla="*/ 6273991 w 12664733"/>
              <a:gd name="connsiteY0" fmla="*/ 2632677 h 7244539"/>
              <a:gd name="connsiteX1" fmla="*/ 4417376 w 12664733"/>
              <a:gd name="connsiteY1" fmla="*/ 4372086 h 7244539"/>
              <a:gd name="connsiteX2" fmla="*/ 6273991 w 12664733"/>
              <a:gd name="connsiteY2" fmla="*/ 6111495 h 7244539"/>
              <a:gd name="connsiteX3" fmla="*/ 8130606 w 12664733"/>
              <a:gd name="connsiteY3" fmla="*/ 4372086 h 7244539"/>
              <a:gd name="connsiteX4" fmla="*/ 6273991 w 12664733"/>
              <a:gd name="connsiteY4" fmla="*/ 2632677 h 7244539"/>
              <a:gd name="connsiteX5" fmla="*/ 0 w 12664733"/>
              <a:gd name="connsiteY5" fmla="*/ 0 h 7244539"/>
              <a:gd name="connsiteX6" fmla="*/ 12664733 w 12664733"/>
              <a:gd name="connsiteY6" fmla="*/ 0 h 7244539"/>
              <a:gd name="connsiteX7" fmla="*/ 12664733 w 12664733"/>
              <a:gd name="connsiteY7" fmla="*/ 7244539 h 7244539"/>
              <a:gd name="connsiteX8" fmla="*/ 0 w 12664733"/>
              <a:gd name="connsiteY8" fmla="*/ 7244539 h 724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4733" h="7244539">
                <a:moveTo>
                  <a:pt x="6273991" y="2632677"/>
                </a:moveTo>
                <a:cubicBezTo>
                  <a:pt x="5248611" y="2632677"/>
                  <a:pt x="4417376" y="3411437"/>
                  <a:pt x="4417376" y="4372086"/>
                </a:cubicBezTo>
                <a:cubicBezTo>
                  <a:pt x="4417376" y="5332735"/>
                  <a:pt x="5248611" y="6111495"/>
                  <a:pt x="6273991" y="6111495"/>
                </a:cubicBezTo>
                <a:cubicBezTo>
                  <a:pt x="7299371" y="6111495"/>
                  <a:pt x="8130606" y="5332735"/>
                  <a:pt x="8130606" y="4372086"/>
                </a:cubicBezTo>
                <a:cubicBezTo>
                  <a:pt x="8130606" y="3411437"/>
                  <a:pt x="7299371" y="2632677"/>
                  <a:pt x="6273991" y="2632677"/>
                </a:cubicBezTo>
                <a:close/>
                <a:moveTo>
                  <a:pt x="0" y="0"/>
                </a:moveTo>
                <a:lnTo>
                  <a:pt x="12664733" y="0"/>
                </a:lnTo>
                <a:lnTo>
                  <a:pt x="12664733" y="7244539"/>
                </a:lnTo>
                <a:lnTo>
                  <a:pt x="0" y="7244539"/>
                </a:lnTo>
                <a:close/>
              </a:path>
            </a:pathLst>
          </a:cu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5459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2E12EF-F471-BB4C-7670-D3E2B7964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A0FB61D-9D39-E340-1932-ABAB006CDC92}"/>
              </a:ext>
            </a:extLst>
          </p:cNvPr>
          <p:cNvSpPr/>
          <p:nvPr/>
        </p:nvSpPr>
        <p:spPr>
          <a:xfrm flipH="1">
            <a:off x="7760766" y="0"/>
            <a:ext cx="4431234" cy="6858000"/>
          </a:xfrm>
          <a:prstGeom prst="rect">
            <a:avLst/>
          </a:prstGeom>
          <a:gradFill flip="none" rotWithShape="1"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3A8EBFE-347D-AF28-413A-C4E3DD025586}"/>
              </a:ext>
            </a:extLst>
          </p:cNvPr>
          <p:cNvGrpSpPr/>
          <p:nvPr/>
        </p:nvGrpSpPr>
        <p:grpSpPr>
          <a:xfrm rot="16200000">
            <a:off x="5011732" y="-1232935"/>
            <a:ext cx="936948" cy="4301662"/>
            <a:chOff x="8961121" y="-113211"/>
            <a:chExt cx="1080000" cy="322172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F95E2F3-CFF1-525B-8A45-257BED0D800B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9FEC1EF0-23B0-7726-F5D1-E3908EDB1BA1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6EA647AD-AEE8-02ED-AB6B-34B46EF76DF7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3185472-664F-E5F2-1027-56785E477459}"/>
              </a:ext>
            </a:extLst>
          </p:cNvPr>
          <p:cNvGrpSpPr/>
          <p:nvPr/>
        </p:nvGrpSpPr>
        <p:grpSpPr>
          <a:xfrm rot="16200000">
            <a:off x="1414471" y="-1232934"/>
            <a:ext cx="1229624" cy="4301662"/>
            <a:chOff x="8961121" y="-113211"/>
            <a:chExt cx="1080000" cy="3221722"/>
          </a:xfrm>
          <a:gradFill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</a:gra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4C72E57-7713-EF8B-F288-9FDFF7703C97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20FAAE09-3196-2D85-ED26-7BE6F7E79765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DBA5A8AD-65B0-EF88-0A79-0583A067624F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532BC4AE-2189-659B-76DA-7E5BDACEE1CF}"/>
              </a:ext>
            </a:extLst>
          </p:cNvPr>
          <p:cNvGraphicFramePr/>
          <p:nvPr/>
        </p:nvGraphicFramePr>
        <p:xfrm>
          <a:off x="201975" y="3959681"/>
          <a:ext cx="3623733" cy="212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44FB53AB-CA9B-E4A2-6FFA-D613A07E1182}"/>
              </a:ext>
            </a:extLst>
          </p:cNvPr>
          <p:cNvSpPr txBox="1"/>
          <p:nvPr/>
        </p:nvSpPr>
        <p:spPr>
          <a:xfrm>
            <a:off x="1230905" y="683658"/>
            <a:ext cx="31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HDFS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D3118-72E8-EED0-51C1-0805340C56E6}"/>
              </a:ext>
            </a:extLst>
          </p:cNvPr>
          <p:cNvSpPr txBox="1"/>
          <p:nvPr/>
        </p:nvSpPr>
        <p:spPr>
          <a:xfrm>
            <a:off x="4128862" y="677155"/>
            <a:ext cx="3663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体系结构概述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D9EC762-0BD4-08B1-90AE-B1B02FBA3745}"/>
              </a:ext>
            </a:extLst>
          </p:cNvPr>
          <p:cNvSpPr txBox="1">
            <a:spLocks noChangeArrowheads="1"/>
          </p:cNvSpPr>
          <p:nvPr/>
        </p:nvSpPr>
        <p:spPr>
          <a:xfrm>
            <a:off x="7974599" y="610490"/>
            <a:ext cx="4091865" cy="5475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800" dirty="0"/>
              <a:t>        HDFS</a:t>
            </a:r>
            <a:r>
              <a:rPr lang="zh-CN" altLang="en-US" sz="1800" dirty="0"/>
              <a:t>采用了主从（</a:t>
            </a:r>
            <a:r>
              <a:rPr lang="en-US" altLang="zh-CN" sz="1800" dirty="0"/>
              <a:t>Master/Slave</a:t>
            </a:r>
            <a:r>
              <a:rPr lang="zh-CN" altLang="en-US" sz="1800" dirty="0"/>
              <a:t>）结构模型，一个</a:t>
            </a:r>
            <a:r>
              <a:rPr lang="en-US" altLang="zh-CN" sz="1800" dirty="0"/>
              <a:t>HDFS</a:t>
            </a:r>
            <a:r>
              <a:rPr lang="zh-CN" altLang="en-US" sz="1800" dirty="0"/>
              <a:t>集群包括一个名称节点和若干个数据节点。</a:t>
            </a:r>
            <a:endParaRPr lang="en-US" altLang="zh-CN" sz="1800" dirty="0"/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800" dirty="0"/>
              <a:t>       名称节点作为中心服务器，负责管理文件系统的命名空间及客户端对文件的访问。集群中的数据节点一般是一个节点运行一个数据节点进程，负责处理文件系统客户端的读</a:t>
            </a:r>
            <a:r>
              <a:rPr lang="en-US" altLang="zh-CN" sz="1800" dirty="0"/>
              <a:t>/</a:t>
            </a:r>
            <a:r>
              <a:rPr lang="zh-CN" altLang="en-US" sz="1800" dirty="0"/>
              <a:t>写请求，在名称节点的统一调度下进行数据块的创建、删除和复制等操作。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74017A75-E679-A155-5294-FBE765D6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2" y="2324212"/>
            <a:ext cx="67056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2487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F07B4-7830-0209-33A1-BC5D31877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17C05B-9E22-9573-A226-E7C1D24AB205}"/>
              </a:ext>
            </a:extLst>
          </p:cNvPr>
          <p:cNvSpPr/>
          <p:nvPr/>
        </p:nvSpPr>
        <p:spPr>
          <a:xfrm flipH="1">
            <a:off x="7579784" y="0"/>
            <a:ext cx="4612216" cy="6858000"/>
          </a:xfrm>
          <a:prstGeom prst="rect">
            <a:avLst/>
          </a:prstGeom>
          <a:gradFill flip="none" rotWithShape="1"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27CAB6-A5E7-2D32-AC9C-CDCCB5EC7ED4}"/>
              </a:ext>
            </a:extLst>
          </p:cNvPr>
          <p:cNvGrpSpPr/>
          <p:nvPr/>
        </p:nvGrpSpPr>
        <p:grpSpPr>
          <a:xfrm rot="16200000">
            <a:off x="4921191" y="-1142394"/>
            <a:ext cx="936948" cy="4120579"/>
            <a:chOff x="8961121" y="-113211"/>
            <a:chExt cx="1080000" cy="322172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5FFBC82-5868-3C27-F45F-841426BC2C22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A9C83996-2C0C-B7A5-E501-95B0FFE307CD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BF77E29B-EE8E-517E-0CE8-F3D96806477A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BD315A-CAD7-D886-7DCE-BBB5804512A0}"/>
              </a:ext>
            </a:extLst>
          </p:cNvPr>
          <p:cNvGrpSpPr/>
          <p:nvPr/>
        </p:nvGrpSpPr>
        <p:grpSpPr>
          <a:xfrm rot="16200000">
            <a:off x="1414471" y="-1232934"/>
            <a:ext cx="1229624" cy="4301662"/>
            <a:chOff x="8961121" y="-113211"/>
            <a:chExt cx="1080000" cy="3221722"/>
          </a:xfrm>
          <a:gradFill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</a:gra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CD240B-EABC-53EC-9C72-0F9FA17D3311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47797DAF-DCAE-2035-BA60-B426342BAC40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DE93B12A-A17F-30D9-61C0-8B29BEC738BD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8A0987C-0EEB-C7A1-0379-414C00C22A7D}"/>
              </a:ext>
            </a:extLst>
          </p:cNvPr>
          <p:cNvGraphicFramePr/>
          <p:nvPr/>
        </p:nvGraphicFramePr>
        <p:xfrm>
          <a:off x="201975" y="3959681"/>
          <a:ext cx="3623733" cy="212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ED879BDF-394C-9B20-1626-DAFD9F7934E9}"/>
              </a:ext>
            </a:extLst>
          </p:cNvPr>
          <p:cNvSpPr txBox="1"/>
          <p:nvPr/>
        </p:nvSpPr>
        <p:spPr>
          <a:xfrm>
            <a:off x="1230905" y="683658"/>
            <a:ext cx="31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HDFS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FEEE5C-969D-A3F0-9709-84AD8CD27B1A}"/>
              </a:ext>
            </a:extLst>
          </p:cNvPr>
          <p:cNvSpPr txBox="1"/>
          <p:nvPr/>
        </p:nvSpPr>
        <p:spPr>
          <a:xfrm>
            <a:off x="4443794" y="656287"/>
            <a:ext cx="3663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数据节点</a:t>
            </a:r>
          </a:p>
        </p:txBody>
      </p:sp>
      <p:pic>
        <p:nvPicPr>
          <p:cNvPr id="8197" name="Picture 6">
            <a:extLst>
              <a:ext uri="{FF2B5EF4-FFF2-40B4-BE49-F238E27FC236}">
                <a16:creationId xmlns:a16="http://schemas.microsoft.com/office/drawing/2014/main" id="{6630FA19-6E9B-9439-34B5-92D7B6F2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3" y="2016911"/>
            <a:ext cx="6324600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408BBF-42A4-629B-2E12-C8DDAC4E9A27}"/>
              </a:ext>
            </a:extLst>
          </p:cNvPr>
          <p:cNvSpPr txBox="1"/>
          <p:nvPr/>
        </p:nvSpPr>
        <p:spPr>
          <a:xfrm>
            <a:off x="7922272" y="752418"/>
            <a:ext cx="407414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300" dirty="0">
                <a:solidFill>
                  <a:srgbClr val="000000"/>
                </a:solidFill>
              </a:rPr>
              <a:t>分布式文件系统在物理结构上是由计算机集群中的多个节点构成的，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300" dirty="0">
                <a:solidFill>
                  <a:srgbClr val="000000"/>
                </a:solidFill>
              </a:rPr>
              <a:t>节点分为“</a:t>
            </a:r>
            <a:r>
              <a:rPr lang="zh-CN" altLang="en-US" sz="2300" b="1" dirty="0">
                <a:solidFill>
                  <a:srgbClr val="000000"/>
                </a:solidFill>
              </a:rPr>
              <a:t>名称结点</a:t>
            </a:r>
            <a:r>
              <a:rPr lang="zh-CN" altLang="en-US" sz="2300" dirty="0">
                <a:solidFill>
                  <a:srgbClr val="000000"/>
                </a:solidFill>
              </a:rPr>
              <a:t>”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>
                <a:solidFill>
                  <a:srgbClr val="000000"/>
                </a:solidFill>
              </a:rPr>
              <a:t>(</a:t>
            </a:r>
            <a:r>
              <a:rPr lang="en-US" altLang="zh-CN" sz="2300" dirty="0" err="1">
                <a:solidFill>
                  <a:srgbClr val="000000"/>
                </a:solidFill>
              </a:rPr>
              <a:t>NameNode</a:t>
            </a:r>
            <a:r>
              <a:rPr lang="en-US" altLang="zh-CN" sz="2300" dirty="0">
                <a:solidFill>
                  <a:srgbClr val="000000"/>
                </a:solidFill>
              </a:rPr>
              <a:t>)</a:t>
            </a:r>
            <a:r>
              <a:rPr lang="zh-CN" altLang="en-US" sz="2300" dirty="0">
                <a:solidFill>
                  <a:srgbClr val="000000"/>
                </a:solidFill>
              </a:rPr>
              <a:t>和“</a:t>
            </a:r>
            <a:r>
              <a:rPr lang="zh-CN" altLang="en-US" sz="2300" b="1" dirty="0">
                <a:solidFill>
                  <a:srgbClr val="000000"/>
                </a:solidFill>
              </a:rPr>
              <a:t>数据节点</a:t>
            </a:r>
            <a:r>
              <a:rPr lang="zh-CN" altLang="en-US" sz="2300" dirty="0">
                <a:solidFill>
                  <a:srgbClr val="000000"/>
                </a:solidFill>
              </a:rPr>
              <a:t>”</a:t>
            </a:r>
            <a:r>
              <a:rPr lang="en-US" altLang="zh-CN" sz="2300" dirty="0">
                <a:solidFill>
                  <a:srgbClr val="000000"/>
                </a:solidFill>
              </a:rPr>
              <a:t>(</a:t>
            </a:r>
            <a:r>
              <a:rPr lang="en-US" altLang="zh-CN" sz="2300" dirty="0" err="1">
                <a:solidFill>
                  <a:srgbClr val="000000"/>
                </a:solidFill>
              </a:rPr>
              <a:t>DataNode</a:t>
            </a:r>
            <a:r>
              <a:rPr lang="en-US" altLang="zh-CN" sz="2300" dirty="0">
                <a:solidFill>
                  <a:srgbClr val="000000"/>
                </a:solidFill>
              </a:rPr>
              <a:t>)</a:t>
            </a:r>
            <a:endParaRPr lang="zh-CN" altLang="en-US" sz="2300" dirty="0">
              <a:solidFill>
                <a:srgbClr val="0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3510CE-3955-92A0-1B5F-0AC021FADE79}"/>
              </a:ext>
            </a:extLst>
          </p:cNvPr>
          <p:cNvSpPr txBox="1"/>
          <p:nvPr/>
        </p:nvSpPr>
        <p:spPr>
          <a:xfrm>
            <a:off x="7930193" y="2945060"/>
            <a:ext cx="4098685" cy="3746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300" b="1" dirty="0"/>
              <a:t>数据节点</a:t>
            </a:r>
            <a:r>
              <a:rPr lang="zh-CN" altLang="en-US" sz="2300" dirty="0"/>
              <a:t>是分布式文件系统</a:t>
            </a:r>
            <a:r>
              <a:rPr lang="en-US" altLang="zh-CN" sz="2300" dirty="0"/>
              <a:t>HDFS</a:t>
            </a:r>
            <a:r>
              <a:rPr lang="zh-CN" altLang="en-US" sz="2300" dirty="0"/>
              <a:t>的工作节点，</a:t>
            </a:r>
            <a:r>
              <a:rPr lang="zh-CN" altLang="en-US" sz="2300" b="1" dirty="0"/>
              <a:t>负责数据的存储和读取</a:t>
            </a:r>
            <a:r>
              <a:rPr lang="zh-CN" altLang="en-US" sz="2300" dirty="0"/>
              <a:t>，会根据客户端或者是名称节点的调度来进行数据的存储和检索，并且向名称节点定期发送自己所存储的块的列表</a:t>
            </a:r>
            <a:endParaRPr lang="en-US" altLang="zh-CN" sz="2300" dirty="0"/>
          </a:p>
        </p:txBody>
      </p:sp>
    </p:spTree>
    <p:extLst>
      <p:ext uri="{BB962C8B-B14F-4D97-AF65-F5344CB8AC3E}">
        <p14:creationId xmlns:p14="http://schemas.microsoft.com/office/powerpoint/2010/main" val="21644022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820E9-A579-D41E-EF26-41169A0CF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AA1E00-F18D-34B5-913E-C8BC11853D2A}"/>
              </a:ext>
            </a:extLst>
          </p:cNvPr>
          <p:cNvSpPr/>
          <p:nvPr/>
        </p:nvSpPr>
        <p:spPr>
          <a:xfrm flipH="1">
            <a:off x="7736929" y="0"/>
            <a:ext cx="4455071" cy="6858000"/>
          </a:xfrm>
          <a:prstGeom prst="rect">
            <a:avLst/>
          </a:prstGeom>
          <a:gradFill flip="none" rotWithShape="1"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8A7A83FC-D2BE-DC89-EEBF-570A0845310F}"/>
              </a:ext>
            </a:extLst>
          </p:cNvPr>
          <p:cNvGrpSpPr/>
          <p:nvPr/>
        </p:nvGrpSpPr>
        <p:grpSpPr>
          <a:xfrm rot="16200000">
            <a:off x="5011732" y="-1232935"/>
            <a:ext cx="936948" cy="4301662"/>
            <a:chOff x="8961121" y="-113211"/>
            <a:chExt cx="1080000" cy="322172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3BD0B7F8-970D-5633-CC68-6C58AB0586F7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87253BA5-2096-C61F-47B0-39AD2AA8EAAF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492A45B8-842C-299A-4E60-EA3E54EFCC50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E79F5E-E3BB-AEB8-6004-4E80E2461E99}"/>
              </a:ext>
            </a:extLst>
          </p:cNvPr>
          <p:cNvGrpSpPr/>
          <p:nvPr/>
        </p:nvGrpSpPr>
        <p:grpSpPr>
          <a:xfrm rot="16200000">
            <a:off x="1414471" y="-1232934"/>
            <a:ext cx="1229624" cy="4301662"/>
            <a:chOff x="8961121" y="-113211"/>
            <a:chExt cx="1080000" cy="3221722"/>
          </a:xfrm>
          <a:gradFill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</a:gra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BAB199B-4A2A-3E94-FD1C-F805C4372D04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864EC03D-5A48-F4A7-3DAB-52E14B2F8041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B0518858-5C29-DBD4-A449-F3B6D95D1290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20D067A-4065-3575-6A83-7298FF509D6B}"/>
              </a:ext>
            </a:extLst>
          </p:cNvPr>
          <p:cNvGraphicFramePr/>
          <p:nvPr/>
        </p:nvGraphicFramePr>
        <p:xfrm>
          <a:off x="201975" y="3959681"/>
          <a:ext cx="3623733" cy="212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B717BCF2-AA4C-99AE-2A3A-0D58DFE45E5A}"/>
              </a:ext>
            </a:extLst>
          </p:cNvPr>
          <p:cNvSpPr txBox="1"/>
          <p:nvPr/>
        </p:nvSpPr>
        <p:spPr>
          <a:xfrm>
            <a:off x="1230905" y="683658"/>
            <a:ext cx="31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HDFS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E6949C-313D-3F32-F8CB-B6FC8DBD6491}"/>
              </a:ext>
            </a:extLst>
          </p:cNvPr>
          <p:cNvSpPr txBox="1"/>
          <p:nvPr/>
        </p:nvSpPr>
        <p:spPr>
          <a:xfrm>
            <a:off x="4128862" y="677155"/>
            <a:ext cx="3663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名称节点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87F39B7-1531-CCDE-87C3-50A36030E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01" y="2347573"/>
            <a:ext cx="6781800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EAE852-68BD-B645-12F8-6D7437A09215}"/>
              </a:ext>
            </a:extLst>
          </p:cNvPr>
          <p:cNvSpPr txBox="1"/>
          <p:nvPr/>
        </p:nvSpPr>
        <p:spPr>
          <a:xfrm>
            <a:off x="7948753" y="602343"/>
            <a:ext cx="39475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HDFS</a:t>
            </a:r>
            <a:r>
              <a:rPr lang="zh-CN" altLang="en-US" sz="2400" dirty="0"/>
              <a:t>中，名称节点负责管理分布式文件系统的命名空间（</a:t>
            </a:r>
            <a:r>
              <a:rPr lang="en-US" altLang="zh-CN" sz="2400" dirty="0"/>
              <a:t>Namespace</a:t>
            </a:r>
            <a:r>
              <a:rPr lang="zh-CN" altLang="en-US" sz="2400" dirty="0"/>
              <a:t>），保存了</a:t>
            </a:r>
            <a:r>
              <a:rPr lang="zh-CN" altLang="en-US" sz="2400" b="1" dirty="0"/>
              <a:t>两个核心</a:t>
            </a:r>
            <a:r>
              <a:rPr lang="zh-CN" altLang="en-US" sz="2400" dirty="0"/>
              <a:t>的数据结构，即</a:t>
            </a:r>
            <a:r>
              <a:rPr lang="en-US" altLang="zh-CN" sz="2400" b="1" dirty="0" err="1"/>
              <a:t>FsImage</a:t>
            </a:r>
            <a:r>
              <a:rPr lang="zh-CN" altLang="en-US" sz="2400" dirty="0"/>
              <a:t>和</a:t>
            </a:r>
            <a:r>
              <a:rPr lang="en-US" altLang="zh-CN" sz="2400" b="1" dirty="0" err="1"/>
              <a:t>EditLog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 err="1"/>
              <a:t>FsImage</a:t>
            </a:r>
            <a:r>
              <a:rPr lang="zh-CN" altLang="en-US" sz="2400" dirty="0"/>
              <a:t>用于维护文件系统树以及文件树中所有的文件和文件夹的</a:t>
            </a:r>
            <a:r>
              <a:rPr lang="zh-CN" altLang="en-US" sz="2400" b="1" dirty="0"/>
              <a:t>元数据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操作日志文件</a:t>
            </a:r>
            <a:r>
              <a:rPr lang="en-US" altLang="zh-CN" sz="2400" dirty="0" err="1"/>
              <a:t>EditLog</a:t>
            </a:r>
            <a:r>
              <a:rPr lang="zh-CN" altLang="en-US" sz="2400" dirty="0"/>
              <a:t>中记录了所有针对文件的创建、删除、重命名等</a:t>
            </a:r>
            <a:r>
              <a:rPr lang="zh-CN" altLang="en-US" sz="2400" b="1" dirty="0"/>
              <a:t>操作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名称节点记录了每个文件中各个块所在的数据节点的</a:t>
            </a:r>
            <a:r>
              <a:rPr lang="zh-CN" altLang="en-US" sz="2400" b="1" dirty="0"/>
              <a:t>位置信息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380686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2">
                <a:lumMod val="90000"/>
              </a:schemeClr>
            </a:gs>
            <a:gs pos="2000">
              <a:schemeClr val="accent3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FDF194-D85D-C944-AC77-54DAFE1EE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D2BABEC-06C9-1CAC-5236-564944F1E001}"/>
              </a:ext>
            </a:extLst>
          </p:cNvPr>
          <p:cNvSpPr/>
          <p:nvPr/>
        </p:nvSpPr>
        <p:spPr>
          <a:xfrm>
            <a:off x="3784315" y="1713299"/>
            <a:ext cx="7954382" cy="1665067"/>
          </a:xfrm>
          <a:prstGeom prst="roundRect">
            <a:avLst>
              <a:gd name="adj" fmla="val 6911"/>
            </a:avLst>
          </a:prstGeom>
          <a:solidFill>
            <a:srgbClr val="F7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C2E39A4-96BA-4E58-336A-1B05533B38BC}"/>
              </a:ext>
            </a:extLst>
          </p:cNvPr>
          <p:cNvSpPr/>
          <p:nvPr/>
        </p:nvSpPr>
        <p:spPr>
          <a:xfrm>
            <a:off x="329470" y="1703696"/>
            <a:ext cx="3104118" cy="4851220"/>
          </a:xfrm>
          <a:prstGeom prst="roundRect">
            <a:avLst>
              <a:gd name="adj" fmla="val 6911"/>
            </a:avLst>
          </a:prstGeom>
          <a:gradFill flip="none" rotWithShape="1">
            <a:gsLst>
              <a:gs pos="52000">
                <a:srgbClr val="56B2CA">
                  <a:alpha val="85000"/>
                </a:srgbClr>
              </a:gs>
              <a:gs pos="100000">
                <a:srgbClr val="1E7CA8"/>
              </a:gs>
              <a:gs pos="0">
                <a:srgbClr val="80D6C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D5A349A-9B8E-5EF4-62F3-3EDA46767381}"/>
              </a:ext>
            </a:extLst>
          </p:cNvPr>
          <p:cNvGrpSpPr/>
          <p:nvPr/>
        </p:nvGrpSpPr>
        <p:grpSpPr>
          <a:xfrm rot="16200000">
            <a:off x="5011732" y="-1232935"/>
            <a:ext cx="936948" cy="4301662"/>
            <a:chOff x="8961121" y="-113211"/>
            <a:chExt cx="1080000" cy="322172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C37F924-BAC6-BBDA-DDAE-DD1DC72D5E39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590C948F-0748-9A9C-DF05-8099F9126893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658CD58F-BCEC-5F04-62D3-CA1B87A2A3A8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E2FC7D4-ADE6-BB6A-8498-C99BD649C7A8}"/>
              </a:ext>
            </a:extLst>
          </p:cNvPr>
          <p:cNvGrpSpPr/>
          <p:nvPr/>
        </p:nvGrpSpPr>
        <p:grpSpPr>
          <a:xfrm rot="16200000">
            <a:off x="1414471" y="-1232934"/>
            <a:ext cx="1229624" cy="4301662"/>
            <a:chOff x="8961121" y="-113211"/>
            <a:chExt cx="1080000" cy="3221722"/>
          </a:xfrm>
          <a:gradFill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</a:gra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B499F89-1FE9-E0CD-03D1-839C1991C95F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E8E4A1D1-2220-0709-8D94-70E067D6A827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80F0E4E8-76AF-A7B8-4078-30A63DFD09C3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40460D3D-E594-CCCB-F712-271E85BA9844}"/>
              </a:ext>
            </a:extLst>
          </p:cNvPr>
          <p:cNvGraphicFramePr/>
          <p:nvPr/>
        </p:nvGraphicFramePr>
        <p:xfrm>
          <a:off x="201975" y="3959681"/>
          <a:ext cx="3623733" cy="212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BF07E6C8-F317-BAE6-8C5B-1E047EC2832F}"/>
              </a:ext>
            </a:extLst>
          </p:cNvPr>
          <p:cNvSpPr txBox="1"/>
          <p:nvPr/>
        </p:nvSpPr>
        <p:spPr>
          <a:xfrm>
            <a:off x="1230905" y="683658"/>
            <a:ext cx="31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HDFS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786F29-2DD1-2AB5-2772-F92A9FC2BAD4}"/>
              </a:ext>
            </a:extLst>
          </p:cNvPr>
          <p:cNvSpPr txBox="1"/>
          <p:nvPr/>
        </p:nvSpPr>
        <p:spPr>
          <a:xfrm>
            <a:off x="4509747" y="694225"/>
            <a:ext cx="3663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容错处理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F3933C-384A-9803-9859-D3EBB04FF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94" y="1933584"/>
            <a:ext cx="2839494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/>
              <a:t>        HDFS</a:t>
            </a:r>
            <a:r>
              <a:rPr lang="zh-CN" altLang="en-US" sz="2400" dirty="0"/>
              <a:t>具有较高的容错性，可以兼容廉价的硬件，它把硬件出错看作一种常态，而不是异常，并设计了相应的机制检测数据错误和进行自动恢复，主要包括以下几种情形：名称节点出错、数据节点出错和数据出错。</a:t>
            </a:r>
          </a:p>
          <a:p>
            <a:pPr eaLnBrk="1" hangingPunct="1">
              <a:buFontTx/>
              <a:buNone/>
            </a:pPr>
            <a:endParaRPr lang="zh-CN" altLang="en-US" sz="2400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AD4B0CD-52BE-3C50-CAFA-AD15D030B6B2}"/>
              </a:ext>
            </a:extLst>
          </p:cNvPr>
          <p:cNvGrpSpPr/>
          <p:nvPr/>
        </p:nvGrpSpPr>
        <p:grpSpPr>
          <a:xfrm>
            <a:off x="3944064" y="2174285"/>
            <a:ext cx="546047" cy="546190"/>
            <a:chOff x="6021064" y="1895297"/>
            <a:chExt cx="546047" cy="546190"/>
          </a:xfrm>
        </p:grpSpPr>
        <p:sp>
          <p:nvSpPr>
            <p:cNvPr id="7" name="íś1iḓe">
              <a:extLst>
                <a:ext uri="{FF2B5EF4-FFF2-40B4-BE49-F238E27FC236}">
                  <a16:creationId xmlns:a16="http://schemas.microsoft.com/office/drawing/2014/main" id="{01156A7A-DCB9-B00D-9960-EBFE456A167E}"/>
                </a:ext>
              </a:extLst>
            </p:cNvPr>
            <p:cNvSpPr/>
            <p:nvPr/>
          </p:nvSpPr>
          <p:spPr>
            <a:xfrm>
              <a:off x="6021064" y="1895297"/>
              <a:ext cx="546047" cy="54619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0" name="îśļïḑè">
              <a:extLst>
                <a:ext uri="{FF2B5EF4-FFF2-40B4-BE49-F238E27FC236}">
                  <a16:creationId xmlns:a16="http://schemas.microsoft.com/office/drawing/2014/main" id="{FF27ED2A-C50A-5C67-25D4-6D0E7849D99A}"/>
                </a:ext>
              </a:extLst>
            </p:cNvPr>
            <p:cNvSpPr/>
            <p:nvPr/>
          </p:nvSpPr>
          <p:spPr bwMode="auto">
            <a:xfrm>
              <a:off x="6105521" y="1954978"/>
              <a:ext cx="377132" cy="378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50" y="9182"/>
                  </a:moveTo>
                  <a:cubicBezTo>
                    <a:pt x="21200" y="9182"/>
                    <a:pt x="21329" y="9229"/>
                    <a:pt x="21435" y="9326"/>
                  </a:cubicBezTo>
                  <a:cubicBezTo>
                    <a:pt x="21544" y="9426"/>
                    <a:pt x="21599" y="9549"/>
                    <a:pt x="21599" y="9699"/>
                  </a:cubicBezTo>
                  <a:lnTo>
                    <a:pt x="21599" y="11867"/>
                  </a:lnTo>
                  <a:cubicBezTo>
                    <a:pt x="21599" y="12232"/>
                    <a:pt x="21415" y="12414"/>
                    <a:pt x="21050" y="12414"/>
                  </a:cubicBezTo>
                  <a:lnTo>
                    <a:pt x="18746" y="12414"/>
                  </a:lnTo>
                  <a:cubicBezTo>
                    <a:pt x="18575" y="13204"/>
                    <a:pt x="18299" y="13947"/>
                    <a:pt x="17915" y="14646"/>
                  </a:cubicBezTo>
                  <a:cubicBezTo>
                    <a:pt x="17530" y="15342"/>
                    <a:pt x="17066" y="15965"/>
                    <a:pt x="16517" y="16514"/>
                  </a:cubicBezTo>
                  <a:cubicBezTo>
                    <a:pt x="15968" y="17061"/>
                    <a:pt x="15346" y="17528"/>
                    <a:pt x="14647" y="17913"/>
                  </a:cubicBezTo>
                  <a:cubicBezTo>
                    <a:pt x="13948" y="18298"/>
                    <a:pt x="13206" y="18577"/>
                    <a:pt x="12419" y="18741"/>
                  </a:cubicBezTo>
                  <a:lnTo>
                    <a:pt x="12419" y="21050"/>
                  </a:lnTo>
                  <a:cubicBezTo>
                    <a:pt x="12419" y="21197"/>
                    <a:pt x="12369" y="21329"/>
                    <a:pt x="12269" y="21435"/>
                  </a:cubicBezTo>
                  <a:cubicBezTo>
                    <a:pt x="12172" y="21544"/>
                    <a:pt x="12049" y="21599"/>
                    <a:pt x="11896" y="21599"/>
                  </a:cubicBezTo>
                  <a:lnTo>
                    <a:pt x="9732" y="21599"/>
                  </a:lnTo>
                  <a:cubicBezTo>
                    <a:pt x="9368" y="21599"/>
                    <a:pt x="9183" y="21417"/>
                    <a:pt x="9183" y="21050"/>
                  </a:cubicBezTo>
                  <a:lnTo>
                    <a:pt x="9183" y="18741"/>
                  </a:lnTo>
                  <a:cubicBezTo>
                    <a:pt x="8396" y="18577"/>
                    <a:pt x="7654" y="18298"/>
                    <a:pt x="6955" y="17913"/>
                  </a:cubicBezTo>
                  <a:cubicBezTo>
                    <a:pt x="6259" y="17528"/>
                    <a:pt x="5634" y="17061"/>
                    <a:pt x="5085" y="16514"/>
                  </a:cubicBezTo>
                  <a:cubicBezTo>
                    <a:pt x="4536" y="15965"/>
                    <a:pt x="4069" y="15342"/>
                    <a:pt x="3687" y="14646"/>
                  </a:cubicBezTo>
                  <a:cubicBezTo>
                    <a:pt x="3300" y="13947"/>
                    <a:pt x="3024" y="13204"/>
                    <a:pt x="2856" y="12414"/>
                  </a:cubicBezTo>
                  <a:lnTo>
                    <a:pt x="551" y="12414"/>
                  </a:lnTo>
                  <a:cubicBezTo>
                    <a:pt x="187" y="12414"/>
                    <a:pt x="0" y="12231"/>
                    <a:pt x="0" y="11867"/>
                  </a:cubicBezTo>
                  <a:lnTo>
                    <a:pt x="0" y="9699"/>
                  </a:lnTo>
                  <a:cubicBezTo>
                    <a:pt x="0" y="9549"/>
                    <a:pt x="58" y="9426"/>
                    <a:pt x="167" y="9326"/>
                  </a:cubicBezTo>
                  <a:cubicBezTo>
                    <a:pt x="273" y="9229"/>
                    <a:pt x="402" y="9182"/>
                    <a:pt x="551" y="9182"/>
                  </a:cubicBezTo>
                  <a:lnTo>
                    <a:pt x="2856" y="9182"/>
                  </a:lnTo>
                  <a:cubicBezTo>
                    <a:pt x="3026" y="8392"/>
                    <a:pt x="3300" y="7652"/>
                    <a:pt x="3687" y="6953"/>
                  </a:cubicBezTo>
                  <a:cubicBezTo>
                    <a:pt x="4069" y="6251"/>
                    <a:pt x="4536" y="5631"/>
                    <a:pt x="5085" y="5081"/>
                  </a:cubicBezTo>
                  <a:cubicBezTo>
                    <a:pt x="5634" y="4532"/>
                    <a:pt x="6256" y="4065"/>
                    <a:pt x="6955" y="3680"/>
                  </a:cubicBezTo>
                  <a:cubicBezTo>
                    <a:pt x="7654" y="3298"/>
                    <a:pt x="8396" y="3022"/>
                    <a:pt x="9183" y="2852"/>
                  </a:cubicBezTo>
                  <a:lnTo>
                    <a:pt x="9183" y="546"/>
                  </a:lnTo>
                  <a:cubicBezTo>
                    <a:pt x="9183" y="181"/>
                    <a:pt x="9365" y="0"/>
                    <a:pt x="9732" y="0"/>
                  </a:cubicBezTo>
                  <a:lnTo>
                    <a:pt x="11896" y="0"/>
                  </a:lnTo>
                  <a:cubicBezTo>
                    <a:pt x="12049" y="0"/>
                    <a:pt x="12172" y="50"/>
                    <a:pt x="12269" y="158"/>
                  </a:cubicBezTo>
                  <a:cubicBezTo>
                    <a:pt x="12369" y="267"/>
                    <a:pt x="12419" y="396"/>
                    <a:pt x="12419" y="546"/>
                  </a:cubicBezTo>
                  <a:lnTo>
                    <a:pt x="12419" y="2852"/>
                  </a:lnTo>
                  <a:cubicBezTo>
                    <a:pt x="13206" y="3022"/>
                    <a:pt x="13948" y="3298"/>
                    <a:pt x="14647" y="3680"/>
                  </a:cubicBezTo>
                  <a:cubicBezTo>
                    <a:pt x="15343" y="4065"/>
                    <a:pt x="15968" y="4532"/>
                    <a:pt x="16517" y="5082"/>
                  </a:cubicBezTo>
                  <a:cubicBezTo>
                    <a:pt x="17066" y="5631"/>
                    <a:pt x="17530" y="6251"/>
                    <a:pt x="17915" y="6953"/>
                  </a:cubicBezTo>
                  <a:cubicBezTo>
                    <a:pt x="18299" y="7652"/>
                    <a:pt x="18578" y="8392"/>
                    <a:pt x="18746" y="9182"/>
                  </a:cubicBezTo>
                  <a:lnTo>
                    <a:pt x="21050" y="9182"/>
                  </a:lnTo>
                  <a:close/>
                  <a:moveTo>
                    <a:pt x="12419" y="16465"/>
                  </a:moveTo>
                  <a:cubicBezTo>
                    <a:pt x="13411" y="16194"/>
                    <a:pt x="14268" y="15698"/>
                    <a:pt x="14991" y="14981"/>
                  </a:cubicBezTo>
                  <a:cubicBezTo>
                    <a:pt x="15710" y="14264"/>
                    <a:pt x="16203" y="13410"/>
                    <a:pt x="16467" y="12414"/>
                  </a:cubicBezTo>
                  <a:lnTo>
                    <a:pt x="14048" y="12414"/>
                  </a:lnTo>
                  <a:cubicBezTo>
                    <a:pt x="13684" y="12414"/>
                    <a:pt x="13505" y="12231"/>
                    <a:pt x="13514" y="11867"/>
                  </a:cubicBezTo>
                  <a:lnTo>
                    <a:pt x="13514" y="9699"/>
                  </a:lnTo>
                  <a:cubicBezTo>
                    <a:pt x="13514" y="9549"/>
                    <a:pt x="13567" y="9426"/>
                    <a:pt x="13669" y="9326"/>
                  </a:cubicBezTo>
                  <a:cubicBezTo>
                    <a:pt x="13772" y="9229"/>
                    <a:pt x="13898" y="9182"/>
                    <a:pt x="14048" y="9182"/>
                  </a:cubicBezTo>
                  <a:lnTo>
                    <a:pt x="16467" y="9182"/>
                  </a:lnTo>
                  <a:cubicBezTo>
                    <a:pt x="16194" y="8186"/>
                    <a:pt x="15698" y="7332"/>
                    <a:pt x="14982" y="6609"/>
                  </a:cubicBezTo>
                  <a:cubicBezTo>
                    <a:pt x="14265" y="5883"/>
                    <a:pt x="13411" y="5390"/>
                    <a:pt x="12419" y="5131"/>
                  </a:cubicBezTo>
                  <a:lnTo>
                    <a:pt x="12419" y="7549"/>
                  </a:lnTo>
                  <a:cubicBezTo>
                    <a:pt x="12419" y="7699"/>
                    <a:pt x="12369" y="7828"/>
                    <a:pt x="12269" y="7928"/>
                  </a:cubicBezTo>
                  <a:cubicBezTo>
                    <a:pt x="12172" y="8031"/>
                    <a:pt x="12049" y="8081"/>
                    <a:pt x="11896" y="8081"/>
                  </a:cubicBezTo>
                  <a:lnTo>
                    <a:pt x="9732" y="8081"/>
                  </a:lnTo>
                  <a:cubicBezTo>
                    <a:pt x="9368" y="8081"/>
                    <a:pt x="9183" y="7905"/>
                    <a:pt x="9183" y="7549"/>
                  </a:cubicBezTo>
                  <a:lnTo>
                    <a:pt x="9183" y="5131"/>
                  </a:lnTo>
                  <a:cubicBezTo>
                    <a:pt x="8191" y="5402"/>
                    <a:pt x="7334" y="5895"/>
                    <a:pt x="6608" y="6612"/>
                  </a:cubicBezTo>
                  <a:cubicBezTo>
                    <a:pt x="5889" y="7332"/>
                    <a:pt x="5399" y="8187"/>
                    <a:pt x="5135" y="9182"/>
                  </a:cubicBezTo>
                  <a:lnTo>
                    <a:pt x="7580" y="9182"/>
                  </a:lnTo>
                  <a:cubicBezTo>
                    <a:pt x="7733" y="9182"/>
                    <a:pt x="7853" y="9229"/>
                    <a:pt x="7947" y="9326"/>
                  </a:cubicBezTo>
                  <a:cubicBezTo>
                    <a:pt x="8038" y="9426"/>
                    <a:pt x="8088" y="9550"/>
                    <a:pt x="8088" y="9700"/>
                  </a:cubicBezTo>
                  <a:lnTo>
                    <a:pt x="8088" y="11867"/>
                  </a:lnTo>
                  <a:cubicBezTo>
                    <a:pt x="8088" y="12017"/>
                    <a:pt x="8038" y="12144"/>
                    <a:pt x="7947" y="12252"/>
                  </a:cubicBezTo>
                  <a:cubicBezTo>
                    <a:pt x="7853" y="12364"/>
                    <a:pt x="7733" y="12414"/>
                    <a:pt x="7580" y="12414"/>
                  </a:cubicBezTo>
                  <a:lnTo>
                    <a:pt x="5135" y="12414"/>
                  </a:lnTo>
                  <a:cubicBezTo>
                    <a:pt x="5408" y="13410"/>
                    <a:pt x="5904" y="14267"/>
                    <a:pt x="6620" y="14990"/>
                  </a:cubicBezTo>
                  <a:cubicBezTo>
                    <a:pt x="7337" y="15710"/>
                    <a:pt x="8191" y="16203"/>
                    <a:pt x="9183" y="16465"/>
                  </a:cubicBezTo>
                  <a:lnTo>
                    <a:pt x="9183" y="14018"/>
                  </a:lnTo>
                  <a:cubicBezTo>
                    <a:pt x="9183" y="13868"/>
                    <a:pt x="9239" y="13744"/>
                    <a:pt x="9348" y="13653"/>
                  </a:cubicBezTo>
                  <a:cubicBezTo>
                    <a:pt x="9453" y="13559"/>
                    <a:pt x="9583" y="13512"/>
                    <a:pt x="9732" y="13512"/>
                  </a:cubicBezTo>
                  <a:lnTo>
                    <a:pt x="11896" y="13512"/>
                  </a:lnTo>
                  <a:cubicBezTo>
                    <a:pt x="12049" y="13512"/>
                    <a:pt x="12172" y="13559"/>
                    <a:pt x="12269" y="13653"/>
                  </a:cubicBezTo>
                  <a:cubicBezTo>
                    <a:pt x="12369" y="13744"/>
                    <a:pt x="12419" y="13868"/>
                    <a:pt x="12419" y="14018"/>
                  </a:cubicBezTo>
                  <a:lnTo>
                    <a:pt x="12419" y="164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4131B014-CDF6-ECEC-60D0-8874E7297103}"/>
              </a:ext>
            </a:extLst>
          </p:cNvPr>
          <p:cNvSpPr txBox="1"/>
          <p:nvPr/>
        </p:nvSpPr>
        <p:spPr>
          <a:xfrm>
            <a:off x="4649860" y="2135453"/>
            <a:ext cx="6793665" cy="120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dirty="0"/>
              <a:t>HDFS</a:t>
            </a:r>
            <a:r>
              <a:rPr lang="zh-CN" altLang="en-US" dirty="0"/>
              <a:t>设置备份机制，备份名称节点核心的数据结构</a:t>
            </a:r>
            <a:r>
              <a:rPr lang="en-US" altLang="zh-CN" dirty="0" err="1"/>
              <a:t>FsImage</a:t>
            </a:r>
            <a:r>
              <a:rPr lang="zh-CN" altLang="en-US" dirty="0"/>
              <a:t>和</a:t>
            </a:r>
            <a:r>
              <a:rPr lang="en-US" altLang="zh-CN" dirty="0" err="1"/>
              <a:t>Editlog</a:t>
            </a:r>
            <a:r>
              <a:rPr lang="zh-CN" altLang="en-US" dirty="0"/>
              <a:t>，同步复制到备份服务器</a:t>
            </a:r>
            <a:r>
              <a:rPr lang="en-US" altLang="zh-CN" dirty="0" err="1"/>
              <a:t>SecondaryNameNode</a:t>
            </a:r>
            <a:r>
              <a:rPr lang="zh-CN" altLang="en-US" dirty="0"/>
              <a:t>上，根据</a:t>
            </a:r>
            <a:r>
              <a:rPr lang="en-US" altLang="zh-CN" dirty="0" err="1"/>
              <a:t>FsImage</a:t>
            </a:r>
            <a:r>
              <a:rPr lang="zh-CN" altLang="en-US" dirty="0"/>
              <a:t>和</a:t>
            </a:r>
            <a:r>
              <a:rPr lang="en-US" altLang="zh-CN" dirty="0" err="1"/>
              <a:t>Editlog</a:t>
            </a:r>
            <a:r>
              <a:rPr lang="zh-CN" altLang="en-US" dirty="0"/>
              <a:t>数据进行修复名称节点。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8FCB13B-C084-F0B2-CC74-ECA36D4E2D6F}"/>
              </a:ext>
            </a:extLst>
          </p:cNvPr>
          <p:cNvSpPr txBox="1"/>
          <p:nvPr/>
        </p:nvSpPr>
        <p:spPr>
          <a:xfrm>
            <a:off x="4356317" y="1798762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名称节点出错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06CCA2A-01D8-35E0-7AD0-C0B2E825BF26}"/>
              </a:ext>
            </a:extLst>
          </p:cNvPr>
          <p:cNvSpPr txBox="1"/>
          <p:nvPr/>
        </p:nvSpPr>
        <p:spPr>
          <a:xfrm>
            <a:off x="7258613" y="4833064"/>
            <a:ext cx="2133781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标题文字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4A695CC-EBB9-BC10-A1AC-0839F3C41267}"/>
              </a:ext>
            </a:extLst>
          </p:cNvPr>
          <p:cNvSpPr txBox="1"/>
          <p:nvPr/>
        </p:nvSpPr>
        <p:spPr>
          <a:xfrm>
            <a:off x="6697194" y="5233541"/>
            <a:ext cx="4569786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请输入文字替换请输入文字替换请输入文字替换请输入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9C87770A-9691-EB35-15E0-9942708CEF13}"/>
              </a:ext>
            </a:extLst>
          </p:cNvPr>
          <p:cNvSpPr/>
          <p:nvPr/>
        </p:nvSpPr>
        <p:spPr>
          <a:xfrm>
            <a:off x="3802972" y="3481348"/>
            <a:ext cx="7954382" cy="1592623"/>
          </a:xfrm>
          <a:prstGeom prst="roundRect">
            <a:avLst>
              <a:gd name="adj" fmla="val 6911"/>
            </a:avLst>
          </a:prstGeom>
          <a:solidFill>
            <a:srgbClr val="F7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33F267-846A-BB82-E8F6-682B531B589E}"/>
              </a:ext>
            </a:extLst>
          </p:cNvPr>
          <p:cNvSpPr txBox="1"/>
          <p:nvPr/>
        </p:nvSpPr>
        <p:spPr>
          <a:xfrm>
            <a:off x="4584326" y="3874220"/>
            <a:ext cx="6793665" cy="120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名称节点监测数据节点周期性发送的心跳信号，一旦信号没有正常被名称节点接收，直接判断该数据节点数据失效。通过冗余数据复制机制，为失效数据节点的数据区块创建新的副本。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6EC5F02-57BE-2C41-C32A-B14A60A5E6C0}"/>
              </a:ext>
            </a:extLst>
          </p:cNvPr>
          <p:cNvSpPr/>
          <p:nvPr/>
        </p:nvSpPr>
        <p:spPr>
          <a:xfrm>
            <a:off x="3802972" y="5147578"/>
            <a:ext cx="7954382" cy="1642462"/>
          </a:xfrm>
          <a:prstGeom prst="roundRect">
            <a:avLst>
              <a:gd name="adj" fmla="val 6911"/>
            </a:avLst>
          </a:prstGeom>
          <a:solidFill>
            <a:srgbClr val="F7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A7DC5E3-8B6A-1754-C40E-6DD5334C33DE}"/>
              </a:ext>
            </a:extLst>
          </p:cNvPr>
          <p:cNvSpPr txBox="1"/>
          <p:nvPr/>
        </p:nvSpPr>
        <p:spPr>
          <a:xfrm>
            <a:off x="4649860" y="5669587"/>
            <a:ext cx="6793665" cy="82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客户端写入数据，首先计算数据区块的校验和与数据区块一同存储到数据节点；读取该数据区块会再次计算并比较校验和。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7DCC4F3-F87A-63DE-74BB-89604D1E40B0}"/>
              </a:ext>
            </a:extLst>
          </p:cNvPr>
          <p:cNvGrpSpPr/>
          <p:nvPr/>
        </p:nvGrpSpPr>
        <p:grpSpPr>
          <a:xfrm>
            <a:off x="3944064" y="3907737"/>
            <a:ext cx="569656" cy="569805"/>
            <a:chOff x="6532825" y="3995832"/>
            <a:chExt cx="569656" cy="569805"/>
          </a:xfrm>
        </p:grpSpPr>
        <p:sp>
          <p:nvSpPr>
            <p:cNvPr id="15" name="iṥļïḍe">
              <a:extLst>
                <a:ext uri="{FF2B5EF4-FFF2-40B4-BE49-F238E27FC236}">
                  <a16:creationId xmlns:a16="http://schemas.microsoft.com/office/drawing/2014/main" id="{C08D40E6-A323-2E38-D0BB-377450C66270}"/>
                </a:ext>
              </a:extLst>
            </p:cNvPr>
            <p:cNvSpPr/>
            <p:nvPr/>
          </p:nvSpPr>
          <p:spPr>
            <a:xfrm>
              <a:off x="6532825" y="3995832"/>
              <a:ext cx="569656" cy="56980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îṥḷîdé">
              <a:extLst>
                <a:ext uri="{FF2B5EF4-FFF2-40B4-BE49-F238E27FC236}">
                  <a16:creationId xmlns:a16="http://schemas.microsoft.com/office/drawing/2014/main" id="{01F581FF-2C05-C489-77C5-F62B1343E052}"/>
                </a:ext>
              </a:extLst>
            </p:cNvPr>
            <p:cNvSpPr/>
            <p:nvPr/>
          </p:nvSpPr>
          <p:spPr bwMode="auto">
            <a:xfrm>
              <a:off x="6651807" y="4092559"/>
              <a:ext cx="342049" cy="3763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4921"/>
                  </a:moveTo>
                  <a:lnTo>
                    <a:pt x="21599" y="5871"/>
                  </a:lnTo>
                  <a:cubicBezTo>
                    <a:pt x="21192" y="6052"/>
                    <a:pt x="20518" y="6202"/>
                    <a:pt x="19564" y="6320"/>
                  </a:cubicBezTo>
                  <a:cubicBezTo>
                    <a:pt x="18617" y="6436"/>
                    <a:pt x="17593" y="6522"/>
                    <a:pt x="16494" y="6579"/>
                  </a:cubicBezTo>
                  <a:cubicBezTo>
                    <a:pt x="15398" y="6643"/>
                    <a:pt x="14330" y="6677"/>
                    <a:pt x="13290" y="6683"/>
                  </a:cubicBezTo>
                  <a:cubicBezTo>
                    <a:pt x="12253" y="6692"/>
                    <a:pt x="11427" y="6698"/>
                    <a:pt x="10808" y="6698"/>
                  </a:cubicBezTo>
                  <a:cubicBezTo>
                    <a:pt x="10200" y="6698"/>
                    <a:pt x="9374" y="6692"/>
                    <a:pt x="8326" y="6683"/>
                  </a:cubicBezTo>
                  <a:cubicBezTo>
                    <a:pt x="7276" y="6677"/>
                    <a:pt x="6204" y="6643"/>
                    <a:pt x="5105" y="6579"/>
                  </a:cubicBezTo>
                  <a:cubicBezTo>
                    <a:pt x="4009" y="6522"/>
                    <a:pt x="2993" y="6436"/>
                    <a:pt x="2053" y="6326"/>
                  </a:cubicBezTo>
                  <a:cubicBezTo>
                    <a:pt x="1116" y="6214"/>
                    <a:pt x="442" y="6064"/>
                    <a:pt x="34" y="5871"/>
                  </a:cubicBezTo>
                  <a:cubicBezTo>
                    <a:pt x="10" y="5724"/>
                    <a:pt x="0" y="5566"/>
                    <a:pt x="0" y="5393"/>
                  </a:cubicBezTo>
                  <a:lnTo>
                    <a:pt x="0" y="4921"/>
                  </a:lnTo>
                  <a:lnTo>
                    <a:pt x="0" y="4423"/>
                  </a:lnTo>
                  <a:cubicBezTo>
                    <a:pt x="0" y="4258"/>
                    <a:pt x="10" y="4092"/>
                    <a:pt x="34" y="3924"/>
                  </a:cubicBezTo>
                  <a:cubicBezTo>
                    <a:pt x="307" y="3801"/>
                    <a:pt x="701" y="3688"/>
                    <a:pt x="1213" y="3602"/>
                  </a:cubicBezTo>
                  <a:cubicBezTo>
                    <a:pt x="1717" y="3516"/>
                    <a:pt x="2257" y="3444"/>
                    <a:pt x="2830" y="3389"/>
                  </a:cubicBezTo>
                  <a:cubicBezTo>
                    <a:pt x="3404" y="3334"/>
                    <a:pt x="3971" y="3294"/>
                    <a:pt x="4528" y="3265"/>
                  </a:cubicBezTo>
                  <a:cubicBezTo>
                    <a:pt x="5084" y="3239"/>
                    <a:pt x="5516" y="3213"/>
                    <a:pt x="5827" y="3196"/>
                  </a:cubicBezTo>
                  <a:cubicBezTo>
                    <a:pt x="5737" y="2444"/>
                    <a:pt x="5800" y="1857"/>
                    <a:pt x="6017" y="1431"/>
                  </a:cubicBezTo>
                  <a:cubicBezTo>
                    <a:pt x="6232" y="1010"/>
                    <a:pt x="6560" y="693"/>
                    <a:pt x="7003" y="489"/>
                  </a:cubicBezTo>
                  <a:cubicBezTo>
                    <a:pt x="7441" y="282"/>
                    <a:pt x="7984" y="146"/>
                    <a:pt x="8631" y="86"/>
                  </a:cubicBezTo>
                  <a:cubicBezTo>
                    <a:pt x="9280" y="28"/>
                    <a:pt x="9999" y="0"/>
                    <a:pt x="10808" y="0"/>
                  </a:cubicBezTo>
                  <a:cubicBezTo>
                    <a:pt x="11417" y="0"/>
                    <a:pt x="12021" y="11"/>
                    <a:pt x="12619" y="40"/>
                  </a:cubicBezTo>
                  <a:cubicBezTo>
                    <a:pt x="13221" y="69"/>
                    <a:pt x="13757" y="164"/>
                    <a:pt x="14234" y="319"/>
                  </a:cubicBezTo>
                  <a:cubicBezTo>
                    <a:pt x="14707" y="483"/>
                    <a:pt x="15084" y="734"/>
                    <a:pt x="15367" y="1074"/>
                  </a:cubicBezTo>
                  <a:cubicBezTo>
                    <a:pt x="15647" y="1413"/>
                    <a:pt x="15789" y="1894"/>
                    <a:pt x="15789" y="2519"/>
                  </a:cubicBezTo>
                  <a:lnTo>
                    <a:pt x="15789" y="2850"/>
                  </a:lnTo>
                  <a:cubicBezTo>
                    <a:pt x="15789" y="2963"/>
                    <a:pt x="15775" y="3078"/>
                    <a:pt x="15758" y="3196"/>
                  </a:cubicBezTo>
                  <a:cubicBezTo>
                    <a:pt x="16076" y="3213"/>
                    <a:pt x="16511" y="3239"/>
                    <a:pt x="17061" y="3265"/>
                  </a:cubicBezTo>
                  <a:cubicBezTo>
                    <a:pt x="17611" y="3294"/>
                    <a:pt x="18178" y="3334"/>
                    <a:pt x="18758" y="3389"/>
                  </a:cubicBezTo>
                  <a:cubicBezTo>
                    <a:pt x="19335" y="3443"/>
                    <a:pt x="19885" y="3515"/>
                    <a:pt x="20404" y="3602"/>
                  </a:cubicBezTo>
                  <a:cubicBezTo>
                    <a:pt x="20922" y="3688"/>
                    <a:pt x="21323" y="3801"/>
                    <a:pt x="21596" y="3924"/>
                  </a:cubicBezTo>
                  <a:lnTo>
                    <a:pt x="21596" y="4921"/>
                  </a:lnTo>
                  <a:close/>
                  <a:moveTo>
                    <a:pt x="10812" y="8296"/>
                  </a:moveTo>
                  <a:cubicBezTo>
                    <a:pt x="12236" y="8278"/>
                    <a:pt x="13656" y="8250"/>
                    <a:pt x="15080" y="8215"/>
                  </a:cubicBezTo>
                  <a:cubicBezTo>
                    <a:pt x="16501" y="8178"/>
                    <a:pt x="17925" y="8088"/>
                    <a:pt x="19353" y="7939"/>
                  </a:cubicBezTo>
                  <a:lnTo>
                    <a:pt x="19353" y="19477"/>
                  </a:lnTo>
                  <a:cubicBezTo>
                    <a:pt x="19353" y="20056"/>
                    <a:pt x="19107" y="20557"/>
                    <a:pt x="18620" y="20972"/>
                  </a:cubicBezTo>
                  <a:cubicBezTo>
                    <a:pt x="18133" y="21392"/>
                    <a:pt x="17542" y="21599"/>
                    <a:pt x="16847" y="21599"/>
                  </a:cubicBezTo>
                  <a:lnTo>
                    <a:pt x="4752" y="21599"/>
                  </a:lnTo>
                  <a:cubicBezTo>
                    <a:pt x="4058" y="21599"/>
                    <a:pt x="3460" y="21395"/>
                    <a:pt x="2955" y="20977"/>
                  </a:cubicBezTo>
                  <a:cubicBezTo>
                    <a:pt x="2450" y="20569"/>
                    <a:pt x="2201" y="20068"/>
                    <a:pt x="2201" y="19477"/>
                  </a:cubicBezTo>
                  <a:lnTo>
                    <a:pt x="2201" y="7939"/>
                  </a:lnTo>
                  <a:cubicBezTo>
                    <a:pt x="3560" y="8088"/>
                    <a:pt x="4904" y="8183"/>
                    <a:pt x="6239" y="8229"/>
                  </a:cubicBezTo>
                  <a:cubicBezTo>
                    <a:pt x="7576" y="8273"/>
                    <a:pt x="8917" y="8296"/>
                    <a:pt x="10276" y="8296"/>
                  </a:cubicBezTo>
                  <a:lnTo>
                    <a:pt x="10812" y="8296"/>
                  </a:lnTo>
                  <a:close/>
                  <a:moveTo>
                    <a:pt x="6923" y="10395"/>
                  </a:moveTo>
                  <a:cubicBezTo>
                    <a:pt x="6923" y="10248"/>
                    <a:pt x="6857" y="10119"/>
                    <a:pt x="6733" y="10015"/>
                  </a:cubicBezTo>
                  <a:cubicBezTo>
                    <a:pt x="6605" y="9908"/>
                    <a:pt x="6453" y="9854"/>
                    <a:pt x="6277" y="9854"/>
                  </a:cubicBezTo>
                  <a:lnTo>
                    <a:pt x="5630" y="9854"/>
                  </a:lnTo>
                  <a:cubicBezTo>
                    <a:pt x="5450" y="9854"/>
                    <a:pt x="5305" y="9908"/>
                    <a:pt x="5191" y="10015"/>
                  </a:cubicBezTo>
                  <a:cubicBezTo>
                    <a:pt x="5074" y="10119"/>
                    <a:pt x="5015" y="10248"/>
                    <a:pt x="5015" y="10395"/>
                  </a:cubicBezTo>
                  <a:lnTo>
                    <a:pt x="5015" y="18858"/>
                  </a:lnTo>
                  <a:cubicBezTo>
                    <a:pt x="5015" y="19005"/>
                    <a:pt x="5074" y="19126"/>
                    <a:pt x="5191" y="19224"/>
                  </a:cubicBezTo>
                  <a:cubicBezTo>
                    <a:pt x="5305" y="19319"/>
                    <a:pt x="5450" y="19368"/>
                    <a:pt x="5630" y="19368"/>
                  </a:cubicBezTo>
                  <a:lnTo>
                    <a:pt x="6277" y="19368"/>
                  </a:lnTo>
                  <a:cubicBezTo>
                    <a:pt x="6453" y="19368"/>
                    <a:pt x="6605" y="19319"/>
                    <a:pt x="6733" y="19230"/>
                  </a:cubicBezTo>
                  <a:cubicBezTo>
                    <a:pt x="6857" y="19137"/>
                    <a:pt x="6923" y="19014"/>
                    <a:pt x="6923" y="18858"/>
                  </a:cubicBezTo>
                  <a:lnTo>
                    <a:pt x="6923" y="10395"/>
                  </a:lnTo>
                  <a:close/>
                  <a:moveTo>
                    <a:pt x="8416" y="3141"/>
                  </a:moveTo>
                  <a:cubicBezTo>
                    <a:pt x="10006" y="3121"/>
                    <a:pt x="11607" y="3121"/>
                    <a:pt x="13231" y="3141"/>
                  </a:cubicBezTo>
                  <a:cubicBezTo>
                    <a:pt x="13231" y="3032"/>
                    <a:pt x="13242" y="2925"/>
                    <a:pt x="13266" y="2819"/>
                  </a:cubicBezTo>
                  <a:cubicBezTo>
                    <a:pt x="13286" y="2712"/>
                    <a:pt x="13286" y="2611"/>
                    <a:pt x="13266" y="2519"/>
                  </a:cubicBezTo>
                  <a:lnTo>
                    <a:pt x="13266" y="2315"/>
                  </a:lnTo>
                  <a:cubicBezTo>
                    <a:pt x="12879" y="2222"/>
                    <a:pt x="12471" y="2171"/>
                    <a:pt x="12042" y="2162"/>
                  </a:cubicBezTo>
                  <a:cubicBezTo>
                    <a:pt x="11610" y="2153"/>
                    <a:pt x="11202" y="2148"/>
                    <a:pt x="10819" y="2148"/>
                  </a:cubicBezTo>
                  <a:cubicBezTo>
                    <a:pt x="10411" y="2148"/>
                    <a:pt x="9996" y="2153"/>
                    <a:pt x="9574" y="2162"/>
                  </a:cubicBezTo>
                  <a:cubicBezTo>
                    <a:pt x="9149" y="2171"/>
                    <a:pt x="8741" y="2222"/>
                    <a:pt x="8354" y="2315"/>
                  </a:cubicBezTo>
                  <a:lnTo>
                    <a:pt x="8354" y="2519"/>
                  </a:lnTo>
                  <a:cubicBezTo>
                    <a:pt x="8354" y="2611"/>
                    <a:pt x="8357" y="2715"/>
                    <a:pt x="8371" y="2824"/>
                  </a:cubicBezTo>
                  <a:cubicBezTo>
                    <a:pt x="8375" y="2937"/>
                    <a:pt x="8392" y="3040"/>
                    <a:pt x="8416" y="3141"/>
                  </a:cubicBezTo>
                  <a:moveTo>
                    <a:pt x="11769" y="10395"/>
                  </a:moveTo>
                  <a:cubicBezTo>
                    <a:pt x="11769" y="10248"/>
                    <a:pt x="11707" y="10119"/>
                    <a:pt x="11582" y="10015"/>
                  </a:cubicBezTo>
                  <a:cubicBezTo>
                    <a:pt x="11451" y="9908"/>
                    <a:pt x="11299" y="9854"/>
                    <a:pt x="11123" y="9854"/>
                  </a:cubicBezTo>
                  <a:lnTo>
                    <a:pt x="10476" y="9854"/>
                  </a:lnTo>
                  <a:cubicBezTo>
                    <a:pt x="10300" y="9854"/>
                    <a:pt x="10151" y="9908"/>
                    <a:pt x="10037" y="10015"/>
                  </a:cubicBezTo>
                  <a:cubicBezTo>
                    <a:pt x="9923" y="10119"/>
                    <a:pt x="9865" y="10248"/>
                    <a:pt x="9865" y="10395"/>
                  </a:cubicBezTo>
                  <a:lnTo>
                    <a:pt x="9865" y="18858"/>
                  </a:lnTo>
                  <a:cubicBezTo>
                    <a:pt x="9865" y="19005"/>
                    <a:pt x="9920" y="19126"/>
                    <a:pt x="10030" y="19224"/>
                  </a:cubicBezTo>
                  <a:cubicBezTo>
                    <a:pt x="10141" y="19319"/>
                    <a:pt x="10286" y="19368"/>
                    <a:pt x="10476" y="19368"/>
                  </a:cubicBezTo>
                  <a:lnTo>
                    <a:pt x="11123" y="19368"/>
                  </a:lnTo>
                  <a:cubicBezTo>
                    <a:pt x="11299" y="19368"/>
                    <a:pt x="11451" y="19319"/>
                    <a:pt x="11582" y="19230"/>
                  </a:cubicBezTo>
                  <a:cubicBezTo>
                    <a:pt x="11707" y="19137"/>
                    <a:pt x="11769" y="19014"/>
                    <a:pt x="11769" y="18858"/>
                  </a:cubicBezTo>
                  <a:lnTo>
                    <a:pt x="11769" y="10395"/>
                  </a:lnTo>
                  <a:close/>
                  <a:moveTo>
                    <a:pt x="14683" y="18858"/>
                  </a:moveTo>
                  <a:cubicBezTo>
                    <a:pt x="14683" y="19005"/>
                    <a:pt x="14745" y="19126"/>
                    <a:pt x="14866" y="19224"/>
                  </a:cubicBezTo>
                  <a:cubicBezTo>
                    <a:pt x="14987" y="19319"/>
                    <a:pt x="15143" y="19368"/>
                    <a:pt x="15333" y="19368"/>
                  </a:cubicBezTo>
                  <a:lnTo>
                    <a:pt x="15979" y="19368"/>
                  </a:lnTo>
                  <a:cubicBezTo>
                    <a:pt x="16155" y="19368"/>
                    <a:pt x="16308" y="19319"/>
                    <a:pt x="16432" y="19230"/>
                  </a:cubicBezTo>
                  <a:cubicBezTo>
                    <a:pt x="16560" y="19137"/>
                    <a:pt x="16629" y="19014"/>
                    <a:pt x="16629" y="18858"/>
                  </a:cubicBezTo>
                  <a:lnTo>
                    <a:pt x="16629" y="10395"/>
                  </a:lnTo>
                  <a:cubicBezTo>
                    <a:pt x="16629" y="10248"/>
                    <a:pt x="16560" y="10119"/>
                    <a:pt x="16432" y="10015"/>
                  </a:cubicBezTo>
                  <a:cubicBezTo>
                    <a:pt x="16308" y="9908"/>
                    <a:pt x="16155" y="9854"/>
                    <a:pt x="15979" y="9854"/>
                  </a:cubicBezTo>
                  <a:lnTo>
                    <a:pt x="15333" y="9854"/>
                  </a:lnTo>
                  <a:cubicBezTo>
                    <a:pt x="15153" y="9854"/>
                    <a:pt x="15001" y="9908"/>
                    <a:pt x="14877" y="10015"/>
                  </a:cubicBezTo>
                  <a:cubicBezTo>
                    <a:pt x="14752" y="10119"/>
                    <a:pt x="14683" y="10248"/>
                    <a:pt x="14683" y="10395"/>
                  </a:cubicBezTo>
                  <a:lnTo>
                    <a:pt x="14683" y="188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B0B77AA-F1F7-97D7-58A7-9716CC5110E1}"/>
              </a:ext>
            </a:extLst>
          </p:cNvPr>
          <p:cNvGrpSpPr/>
          <p:nvPr/>
        </p:nvGrpSpPr>
        <p:grpSpPr>
          <a:xfrm>
            <a:off x="3932259" y="5683906"/>
            <a:ext cx="569656" cy="569805"/>
            <a:chOff x="6019644" y="5042313"/>
            <a:chExt cx="569656" cy="569805"/>
          </a:xfrm>
        </p:grpSpPr>
        <p:sp>
          <p:nvSpPr>
            <p:cNvPr id="18" name="ïśļiďê">
              <a:extLst>
                <a:ext uri="{FF2B5EF4-FFF2-40B4-BE49-F238E27FC236}">
                  <a16:creationId xmlns:a16="http://schemas.microsoft.com/office/drawing/2014/main" id="{FC585365-3F45-7F83-0748-7DF869E1DF5E}"/>
                </a:ext>
              </a:extLst>
            </p:cNvPr>
            <p:cNvSpPr/>
            <p:nvPr/>
          </p:nvSpPr>
          <p:spPr>
            <a:xfrm>
              <a:off x="6019644" y="5042313"/>
              <a:ext cx="569656" cy="56980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íslïḋé">
              <a:extLst>
                <a:ext uri="{FF2B5EF4-FFF2-40B4-BE49-F238E27FC236}">
                  <a16:creationId xmlns:a16="http://schemas.microsoft.com/office/drawing/2014/main" id="{E30FF211-2DA2-1F0A-F1A4-3FCBDD8D47DC}"/>
                </a:ext>
              </a:extLst>
            </p:cNvPr>
            <p:cNvSpPr/>
            <p:nvPr/>
          </p:nvSpPr>
          <p:spPr bwMode="auto">
            <a:xfrm>
              <a:off x="6128564" y="5140841"/>
              <a:ext cx="352111" cy="372748"/>
            </a:xfrm>
            <a:custGeom>
              <a:avLst/>
              <a:gdLst>
                <a:gd name="T0" fmla="*/ 995 w 1588"/>
                <a:gd name="T1" fmla="*/ 870 h 1682"/>
                <a:gd name="T2" fmla="*/ 1078 w 1588"/>
                <a:gd name="T3" fmla="*/ 753 h 1682"/>
                <a:gd name="T4" fmla="*/ 1463 w 1588"/>
                <a:gd name="T5" fmla="*/ 661 h 1682"/>
                <a:gd name="T6" fmla="*/ 1546 w 1588"/>
                <a:gd name="T7" fmla="*/ 352 h 1682"/>
                <a:gd name="T8" fmla="*/ 1346 w 1588"/>
                <a:gd name="T9" fmla="*/ 527 h 1682"/>
                <a:gd name="T10" fmla="*/ 1120 w 1588"/>
                <a:gd name="T11" fmla="*/ 310 h 1682"/>
                <a:gd name="T12" fmla="*/ 1296 w 1588"/>
                <a:gd name="T13" fmla="*/ 101 h 1682"/>
                <a:gd name="T14" fmla="*/ 995 w 1588"/>
                <a:gd name="T15" fmla="*/ 184 h 1682"/>
                <a:gd name="T16" fmla="*/ 894 w 1588"/>
                <a:gd name="T17" fmla="*/ 577 h 1682"/>
                <a:gd name="T18" fmla="*/ 501 w 1588"/>
                <a:gd name="T19" fmla="*/ 452 h 1682"/>
                <a:gd name="T20" fmla="*/ 501 w 1588"/>
                <a:gd name="T21" fmla="*/ 427 h 1682"/>
                <a:gd name="T22" fmla="*/ 493 w 1588"/>
                <a:gd name="T23" fmla="*/ 0 h 1682"/>
                <a:gd name="T24" fmla="*/ 250 w 1588"/>
                <a:gd name="T25" fmla="*/ 285 h 1682"/>
                <a:gd name="T26" fmla="*/ 175 w 1588"/>
                <a:gd name="T27" fmla="*/ 393 h 1682"/>
                <a:gd name="T28" fmla="*/ 150 w 1588"/>
                <a:gd name="T29" fmla="*/ 427 h 1682"/>
                <a:gd name="T30" fmla="*/ 117 w 1588"/>
                <a:gd name="T31" fmla="*/ 477 h 1682"/>
                <a:gd name="T32" fmla="*/ 100 w 1588"/>
                <a:gd name="T33" fmla="*/ 502 h 1682"/>
                <a:gd name="T34" fmla="*/ 66 w 1588"/>
                <a:gd name="T35" fmla="*/ 586 h 1682"/>
                <a:gd name="T36" fmla="*/ 58 w 1588"/>
                <a:gd name="T37" fmla="*/ 611 h 1682"/>
                <a:gd name="T38" fmla="*/ 50 w 1588"/>
                <a:gd name="T39" fmla="*/ 678 h 1682"/>
                <a:gd name="T40" fmla="*/ 41 w 1588"/>
                <a:gd name="T41" fmla="*/ 728 h 1682"/>
                <a:gd name="T42" fmla="*/ 41 w 1588"/>
                <a:gd name="T43" fmla="*/ 744 h 1682"/>
                <a:gd name="T44" fmla="*/ 50 w 1588"/>
                <a:gd name="T45" fmla="*/ 778 h 1682"/>
                <a:gd name="T46" fmla="*/ 58 w 1588"/>
                <a:gd name="T47" fmla="*/ 811 h 1682"/>
                <a:gd name="T48" fmla="*/ 100 w 1588"/>
                <a:gd name="T49" fmla="*/ 878 h 1682"/>
                <a:gd name="T50" fmla="*/ 125 w 1588"/>
                <a:gd name="T51" fmla="*/ 853 h 1682"/>
                <a:gd name="T52" fmla="*/ 133 w 1588"/>
                <a:gd name="T53" fmla="*/ 795 h 1682"/>
                <a:gd name="T54" fmla="*/ 142 w 1588"/>
                <a:gd name="T55" fmla="*/ 770 h 1682"/>
                <a:gd name="T56" fmla="*/ 150 w 1588"/>
                <a:gd name="T57" fmla="*/ 753 h 1682"/>
                <a:gd name="T58" fmla="*/ 167 w 1588"/>
                <a:gd name="T59" fmla="*/ 720 h 1682"/>
                <a:gd name="T60" fmla="*/ 183 w 1588"/>
                <a:gd name="T61" fmla="*/ 694 h 1682"/>
                <a:gd name="T62" fmla="*/ 200 w 1588"/>
                <a:gd name="T63" fmla="*/ 669 h 1682"/>
                <a:gd name="T64" fmla="*/ 225 w 1588"/>
                <a:gd name="T65" fmla="*/ 644 h 1682"/>
                <a:gd name="T66" fmla="*/ 250 w 1588"/>
                <a:gd name="T67" fmla="*/ 619 h 1682"/>
                <a:gd name="T68" fmla="*/ 267 w 1588"/>
                <a:gd name="T69" fmla="*/ 611 h 1682"/>
                <a:gd name="T70" fmla="*/ 301 w 1588"/>
                <a:gd name="T71" fmla="*/ 594 h 1682"/>
                <a:gd name="T72" fmla="*/ 326 w 1588"/>
                <a:gd name="T73" fmla="*/ 577 h 1682"/>
                <a:gd name="T74" fmla="*/ 342 w 1588"/>
                <a:gd name="T75" fmla="*/ 569 h 1682"/>
                <a:gd name="T76" fmla="*/ 359 w 1588"/>
                <a:gd name="T77" fmla="*/ 586 h 1682"/>
                <a:gd name="T78" fmla="*/ 75 w 1588"/>
                <a:gd name="T79" fmla="*/ 1363 h 1682"/>
                <a:gd name="T80" fmla="*/ 292 w 1588"/>
                <a:gd name="T81" fmla="*/ 1581 h 1682"/>
                <a:gd name="T82" fmla="*/ 777 w 1588"/>
                <a:gd name="T83" fmla="*/ 1087 h 1682"/>
                <a:gd name="T84" fmla="*/ 1530 w 1588"/>
                <a:gd name="T85" fmla="*/ 1623 h 1682"/>
                <a:gd name="T86" fmla="*/ 217 w 1588"/>
                <a:gd name="T87" fmla="*/ 1522 h 1682"/>
                <a:gd name="T88" fmla="*/ 133 w 1588"/>
                <a:gd name="T89" fmla="*/ 1438 h 1682"/>
                <a:gd name="T90" fmla="*/ 217 w 1588"/>
                <a:gd name="T91" fmla="*/ 1522 h 1682"/>
                <a:gd name="T92" fmla="*/ 217 w 1588"/>
                <a:gd name="T93" fmla="*/ 1522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88" h="1682">
                  <a:moveTo>
                    <a:pt x="1530" y="1405"/>
                  </a:moveTo>
                  <a:cubicBezTo>
                    <a:pt x="995" y="870"/>
                    <a:pt x="995" y="870"/>
                    <a:pt x="995" y="870"/>
                  </a:cubicBezTo>
                  <a:cubicBezTo>
                    <a:pt x="995" y="862"/>
                    <a:pt x="986" y="862"/>
                    <a:pt x="978" y="853"/>
                  </a:cubicBezTo>
                  <a:cubicBezTo>
                    <a:pt x="1078" y="753"/>
                    <a:pt x="1078" y="753"/>
                    <a:pt x="1078" y="753"/>
                  </a:cubicBezTo>
                  <a:cubicBezTo>
                    <a:pt x="1078" y="753"/>
                    <a:pt x="1086" y="744"/>
                    <a:pt x="1086" y="736"/>
                  </a:cubicBezTo>
                  <a:cubicBezTo>
                    <a:pt x="1212" y="786"/>
                    <a:pt x="1362" y="761"/>
                    <a:pt x="1463" y="661"/>
                  </a:cubicBezTo>
                  <a:cubicBezTo>
                    <a:pt x="1538" y="586"/>
                    <a:pt x="1570" y="485"/>
                    <a:pt x="1562" y="377"/>
                  </a:cubicBezTo>
                  <a:cubicBezTo>
                    <a:pt x="1562" y="368"/>
                    <a:pt x="1554" y="352"/>
                    <a:pt x="1546" y="352"/>
                  </a:cubicBezTo>
                  <a:cubicBezTo>
                    <a:pt x="1538" y="352"/>
                    <a:pt x="1521" y="352"/>
                    <a:pt x="1513" y="360"/>
                  </a:cubicBezTo>
                  <a:cubicBezTo>
                    <a:pt x="1346" y="527"/>
                    <a:pt x="1346" y="527"/>
                    <a:pt x="1346" y="527"/>
                  </a:cubicBezTo>
                  <a:cubicBezTo>
                    <a:pt x="1170" y="485"/>
                    <a:pt x="1170" y="485"/>
                    <a:pt x="1170" y="485"/>
                  </a:cubicBezTo>
                  <a:cubicBezTo>
                    <a:pt x="1120" y="310"/>
                    <a:pt x="1120" y="310"/>
                    <a:pt x="1120" y="310"/>
                  </a:cubicBezTo>
                  <a:cubicBezTo>
                    <a:pt x="1287" y="134"/>
                    <a:pt x="1287" y="134"/>
                    <a:pt x="1287" y="134"/>
                  </a:cubicBezTo>
                  <a:cubicBezTo>
                    <a:pt x="1296" y="126"/>
                    <a:pt x="1304" y="118"/>
                    <a:pt x="1296" y="101"/>
                  </a:cubicBezTo>
                  <a:cubicBezTo>
                    <a:pt x="1296" y="92"/>
                    <a:pt x="1287" y="84"/>
                    <a:pt x="1270" y="84"/>
                  </a:cubicBezTo>
                  <a:cubicBezTo>
                    <a:pt x="1170" y="76"/>
                    <a:pt x="1061" y="109"/>
                    <a:pt x="995" y="184"/>
                  </a:cubicBezTo>
                  <a:cubicBezTo>
                    <a:pt x="886" y="285"/>
                    <a:pt x="861" y="435"/>
                    <a:pt x="911" y="561"/>
                  </a:cubicBezTo>
                  <a:cubicBezTo>
                    <a:pt x="903" y="569"/>
                    <a:pt x="903" y="569"/>
                    <a:pt x="894" y="577"/>
                  </a:cubicBezTo>
                  <a:cubicBezTo>
                    <a:pt x="752" y="711"/>
                    <a:pt x="752" y="711"/>
                    <a:pt x="752" y="711"/>
                  </a:cubicBezTo>
                  <a:cubicBezTo>
                    <a:pt x="501" y="452"/>
                    <a:pt x="501" y="452"/>
                    <a:pt x="501" y="452"/>
                  </a:cubicBezTo>
                  <a:cubicBezTo>
                    <a:pt x="493" y="452"/>
                    <a:pt x="493" y="443"/>
                    <a:pt x="484" y="443"/>
                  </a:cubicBezTo>
                  <a:cubicBezTo>
                    <a:pt x="493" y="435"/>
                    <a:pt x="493" y="435"/>
                    <a:pt x="501" y="427"/>
                  </a:cubicBezTo>
                  <a:cubicBezTo>
                    <a:pt x="551" y="435"/>
                    <a:pt x="652" y="335"/>
                    <a:pt x="735" y="251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376" y="109"/>
                    <a:pt x="301" y="184"/>
                    <a:pt x="309" y="243"/>
                  </a:cubicBezTo>
                  <a:cubicBezTo>
                    <a:pt x="284" y="251"/>
                    <a:pt x="259" y="268"/>
                    <a:pt x="250" y="285"/>
                  </a:cubicBezTo>
                  <a:cubicBezTo>
                    <a:pt x="209" y="318"/>
                    <a:pt x="209" y="318"/>
                    <a:pt x="209" y="318"/>
                  </a:cubicBezTo>
                  <a:cubicBezTo>
                    <a:pt x="192" y="343"/>
                    <a:pt x="175" y="368"/>
                    <a:pt x="175" y="393"/>
                  </a:cubicBezTo>
                  <a:cubicBezTo>
                    <a:pt x="167" y="402"/>
                    <a:pt x="167" y="402"/>
                    <a:pt x="159" y="410"/>
                  </a:cubicBezTo>
                  <a:cubicBezTo>
                    <a:pt x="150" y="427"/>
                    <a:pt x="150" y="427"/>
                    <a:pt x="150" y="427"/>
                  </a:cubicBezTo>
                  <a:cubicBezTo>
                    <a:pt x="133" y="443"/>
                    <a:pt x="133" y="443"/>
                    <a:pt x="133" y="443"/>
                  </a:cubicBezTo>
                  <a:cubicBezTo>
                    <a:pt x="125" y="452"/>
                    <a:pt x="125" y="469"/>
                    <a:pt x="117" y="477"/>
                  </a:cubicBezTo>
                  <a:lnTo>
                    <a:pt x="108" y="485"/>
                  </a:lnTo>
                  <a:cubicBezTo>
                    <a:pt x="100" y="502"/>
                    <a:pt x="100" y="502"/>
                    <a:pt x="100" y="502"/>
                  </a:cubicBezTo>
                  <a:cubicBezTo>
                    <a:pt x="100" y="510"/>
                    <a:pt x="91" y="519"/>
                    <a:pt x="83" y="536"/>
                  </a:cubicBezTo>
                  <a:cubicBezTo>
                    <a:pt x="75" y="552"/>
                    <a:pt x="66" y="569"/>
                    <a:pt x="66" y="586"/>
                  </a:cubicBezTo>
                  <a:cubicBezTo>
                    <a:pt x="66" y="594"/>
                    <a:pt x="66" y="594"/>
                    <a:pt x="66" y="594"/>
                  </a:cubicBezTo>
                  <a:cubicBezTo>
                    <a:pt x="58" y="602"/>
                    <a:pt x="58" y="602"/>
                    <a:pt x="58" y="611"/>
                  </a:cubicBezTo>
                  <a:cubicBezTo>
                    <a:pt x="50" y="636"/>
                    <a:pt x="50" y="636"/>
                    <a:pt x="50" y="636"/>
                  </a:cubicBezTo>
                  <a:cubicBezTo>
                    <a:pt x="50" y="653"/>
                    <a:pt x="50" y="669"/>
                    <a:pt x="50" y="678"/>
                  </a:cubicBezTo>
                  <a:cubicBezTo>
                    <a:pt x="50" y="686"/>
                    <a:pt x="50" y="686"/>
                    <a:pt x="50" y="686"/>
                  </a:cubicBezTo>
                  <a:cubicBezTo>
                    <a:pt x="41" y="703"/>
                    <a:pt x="41" y="711"/>
                    <a:pt x="41" y="728"/>
                  </a:cubicBezTo>
                  <a:lnTo>
                    <a:pt x="41" y="736"/>
                  </a:lnTo>
                  <a:lnTo>
                    <a:pt x="41" y="744"/>
                  </a:lnTo>
                  <a:cubicBezTo>
                    <a:pt x="50" y="744"/>
                    <a:pt x="50" y="753"/>
                    <a:pt x="50" y="761"/>
                  </a:cubicBezTo>
                  <a:cubicBezTo>
                    <a:pt x="50" y="778"/>
                    <a:pt x="50" y="778"/>
                    <a:pt x="50" y="778"/>
                  </a:cubicBezTo>
                  <a:cubicBezTo>
                    <a:pt x="50" y="786"/>
                    <a:pt x="50" y="786"/>
                    <a:pt x="50" y="786"/>
                  </a:cubicBezTo>
                  <a:cubicBezTo>
                    <a:pt x="50" y="795"/>
                    <a:pt x="50" y="803"/>
                    <a:pt x="58" y="811"/>
                  </a:cubicBezTo>
                  <a:cubicBezTo>
                    <a:pt x="66" y="853"/>
                    <a:pt x="66" y="853"/>
                    <a:pt x="66" y="853"/>
                  </a:cubicBezTo>
                  <a:cubicBezTo>
                    <a:pt x="75" y="870"/>
                    <a:pt x="83" y="878"/>
                    <a:pt x="100" y="878"/>
                  </a:cubicBezTo>
                  <a:cubicBezTo>
                    <a:pt x="108" y="878"/>
                    <a:pt x="117" y="870"/>
                    <a:pt x="117" y="870"/>
                  </a:cubicBezTo>
                  <a:cubicBezTo>
                    <a:pt x="125" y="862"/>
                    <a:pt x="125" y="862"/>
                    <a:pt x="125" y="853"/>
                  </a:cubicBezTo>
                  <a:cubicBezTo>
                    <a:pt x="133" y="811"/>
                    <a:pt x="133" y="811"/>
                    <a:pt x="133" y="811"/>
                  </a:cubicBezTo>
                  <a:cubicBezTo>
                    <a:pt x="133" y="803"/>
                    <a:pt x="133" y="803"/>
                    <a:pt x="133" y="795"/>
                  </a:cubicBezTo>
                  <a:cubicBezTo>
                    <a:pt x="133" y="786"/>
                    <a:pt x="142" y="786"/>
                    <a:pt x="142" y="786"/>
                  </a:cubicBezTo>
                  <a:cubicBezTo>
                    <a:pt x="142" y="770"/>
                    <a:pt x="142" y="770"/>
                    <a:pt x="142" y="770"/>
                  </a:cubicBezTo>
                  <a:cubicBezTo>
                    <a:pt x="142" y="761"/>
                    <a:pt x="142" y="761"/>
                    <a:pt x="150" y="761"/>
                  </a:cubicBezTo>
                  <a:lnTo>
                    <a:pt x="150" y="753"/>
                  </a:lnTo>
                  <a:lnTo>
                    <a:pt x="150" y="744"/>
                  </a:lnTo>
                  <a:cubicBezTo>
                    <a:pt x="159" y="736"/>
                    <a:pt x="159" y="728"/>
                    <a:pt x="167" y="720"/>
                  </a:cubicBezTo>
                  <a:lnTo>
                    <a:pt x="167" y="711"/>
                  </a:lnTo>
                  <a:cubicBezTo>
                    <a:pt x="175" y="703"/>
                    <a:pt x="175" y="703"/>
                    <a:pt x="183" y="694"/>
                  </a:cubicBezTo>
                  <a:cubicBezTo>
                    <a:pt x="192" y="678"/>
                    <a:pt x="192" y="678"/>
                    <a:pt x="192" y="678"/>
                  </a:cubicBezTo>
                  <a:lnTo>
                    <a:pt x="200" y="669"/>
                  </a:lnTo>
                  <a:cubicBezTo>
                    <a:pt x="200" y="669"/>
                    <a:pt x="200" y="661"/>
                    <a:pt x="209" y="661"/>
                  </a:cubicBezTo>
                  <a:cubicBezTo>
                    <a:pt x="209" y="653"/>
                    <a:pt x="217" y="644"/>
                    <a:pt x="225" y="644"/>
                  </a:cubicBezTo>
                  <a:cubicBezTo>
                    <a:pt x="234" y="636"/>
                    <a:pt x="234" y="636"/>
                    <a:pt x="234" y="636"/>
                  </a:cubicBezTo>
                  <a:cubicBezTo>
                    <a:pt x="234" y="636"/>
                    <a:pt x="242" y="628"/>
                    <a:pt x="250" y="619"/>
                  </a:cubicBezTo>
                  <a:lnTo>
                    <a:pt x="259" y="619"/>
                  </a:lnTo>
                  <a:cubicBezTo>
                    <a:pt x="259" y="611"/>
                    <a:pt x="267" y="611"/>
                    <a:pt x="267" y="611"/>
                  </a:cubicBezTo>
                  <a:cubicBezTo>
                    <a:pt x="275" y="602"/>
                    <a:pt x="275" y="602"/>
                    <a:pt x="284" y="602"/>
                  </a:cubicBezTo>
                  <a:cubicBezTo>
                    <a:pt x="301" y="594"/>
                    <a:pt x="301" y="594"/>
                    <a:pt x="301" y="594"/>
                  </a:cubicBezTo>
                  <a:cubicBezTo>
                    <a:pt x="309" y="586"/>
                    <a:pt x="309" y="586"/>
                    <a:pt x="309" y="586"/>
                  </a:cubicBezTo>
                  <a:cubicBezTo>
                    <a:pt x="317" y="586"/>
                    <a:pt x="317" y="586"/>
                    <a:pt x="326" y="577"/>
                  </a:cubicBezTo>
                  <a:lnTo>
                    <a:pt x="334" y="577"/>
                  </a:lnTo>
                  <a:cubicBezTo>
                    <a:pt x="342" y="577"/>
                    <a:pt x="342" y="569"/>
                    <a:pt x="342" y="569"/>
                  </a:cubicBezTo>
                  <a:cubicBezTo>
                    <a:pt x="351" y="569"/>
                    <a:pt x="351" y="569"/>
                    <a:pt x="351" y="569"/>
                  </a:cubicBezTo>
                  <a:cubicBezTo>
                    <a:pt x="351" y="577"/>
                    <a:pt x="359" y="586"/>
                    <a:pt x="359" y="586"/>
                  </a:cubicBezTo>
                  <a:cubicBezTo>
                    <a:pt x="618" y="845"/>
                    <a:pt x="618" y="845"/>
                    <a:pt x="618" y="845"/>
                  </a:cubicBezTo>
                  <a:cubicBezTo>
                    <a:pt x="75" y="1363"/>
                    <a:pt x="75" y="1363"/>
                    <a:pt x="75" y="1363"/>
                  </a:cubicBezTo>
                  <a:cubicBezTo>
                    <a:pt x="8" y="1430"/>
                    <a:pt x="0" y="1531"/>
                    <a:pt x="66" y="1597"/>
                  </a:cubicBezTo>
                  <a:cubicBezTo>
                    <a:pt x="133" y="1664"/>
                    <a:pt x="225" y="1647"/>
                    <a:pt x="292" y="1581"/>
                  </a:cubicBezTo>
                  <a:cubicBezTo>
                    <a:pt x="769" y="1079"/>
                    <a:pt x="769" y="1079"/>
                    <a:pt x="769" y="1079"/>
                  </a:cubicBezTo>
                  <a:cubicBezTo>
                    <a:pt x="769" y="1079"/>
                    <a:pt x="777" y="1079"/>
                    <a:pt x="777" y="1087"/>
                  </a:cubicBezTo>
                  <a:cubicBezTo>
                    <a:pt x="1312" y="1623"/>
                    <a:pt x="1312" y="1623"/>
                    <a:pt x="1312" y="1623"/>
                  </a:cubicBezTo>
                  <a:cubicBezTo>
                    <a:pt x="1371" y="1681"/>
                    <a:pt x="1471" y="1681"/>
                    <a:pt x="1530" y="1623"/>
                  </a:cubicBezTo>
                  <a:cubicBezTo>
                    <a:pt x="1587" y="1564"/>
                    <a:pt x="1587" y="1464"/>
                    <a:pt x="1530" y="1405"/>
                  </a:cubicBezTo>
                  <a:close/>
                  <a:moveTo>
                    <a:pt x="217" y="1522"/>
                  </a:moveTo>
                  <a:cubicBezTo>
                    <a:pt x="192" y="1547"/>
                    <a:pt x="159" y="1547"/>
                    <a:pt x="133" y="1522"/>
                  </a:cubicBezTo>
                  <a:cubicBezTo>
                    <a:pt x="108" y="1497"/>
                    <a:pt x="108" y="1455"/>
                    <a:pt x="133" y="1438"/>
                  </a:cubicBezTo>
                  <a:cubicBezTo>
                    <a:pt x="159" y="1413"/>
                    <a:pt x="192" y="1413"/>
                    <a:pt x="217" y="1438"/>
                  </a:cubicBezTo>
                  <a:cubicBezTo>
                    <a:pt x="242" y="1455"/>
                    <a:pt x="242" y="1497"/>
                    <a:pt x="217" y="1522"/>
                  </a:cubicBezTo>
                  <a:close/>
                  <a:moveTo>
                    <a:pt x="217" y="1522"/>
                  </a:moveTo>
                  <a:lnTo>
                    <a:pt x="217" y="15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7C25332-63B4-D98E-CB0B-95888FFE23F7}"/>
              </a:ext>
            </a:extLst>
          </p:cNvPr>
          <p:cNvSpPr txBox="1"/>
          <p:nvPr/>
        </p:nvSpPr>
        <p:spPr>
          <a:xfrm>
            <a:off x="4356317" y="3530391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数据节点出错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CE5862-C33D-30A3-F673-9DFF55ABDEAC}"/>
              </a:ext>
            </a:extLst>
          </p:cNvPr>
          <p:cNvSpPr txBox="1"/>
          <p:nvPr/>
        </p:nvSpPr>
        <p:spPr>
          <a:xfrm>
            <a:off x="4356316" y="5225068"/>
            <a:ext cx="213378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数据出错</a:t>
            </a:r>
          </a:p>
        </p:txBody>
      </p:sp>
    </p:spTree>
    <p:extLst>
      <p:ext uri="{BB962C8B-B14F-4D97-AF65-F5344CB8AC3E}">
        <p14:creationId xmlns:p14="http://schemas.microsoft.com/office/powerpoint/2010/main" val="194800491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5BB2D-4E01-6195-F92F-16FE4BA9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 159">
            <a:extLst>
              <a:ext uri="{FF2B5EF4-FFF2-40B4-BE49-F238E27FC236}">
                <a16:creationId xmlns:a16="http://schemas.microsoft.com/office/drawing/2014/main" id="{E4BF5C9E-A52D-BB38-075C-8AF9AFF1487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C910CEAE-B461-6B1F-0BC0-AB93DC25AC27}"/>
              </a:ext>
            </a:extLst>
          </p:cNvPr>
          <p:cNvGrpSpPr/>
          <p:nvPr/>
        </p:nvGrpSpPr>
        <p:grpSpPr>
          <a:xfrm>
            <a:off x="0" y="-11121"/>
            <a:ext cx="6096000" cy="6858000"/>
            <a:chOff x="0" y="0"/>
            <a:chExt cx="6096000" cy="6858000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862562E-8C58-C7C1-D048-7336A5EBBED5}"/>
                </a:ext>
              </a:extLst>
            </p:cNvPr>
            <p:cNvCxnSpPr/>
            <p:nvPr/>
          </p:nvCxnSpPr>
          <p:spPr>
            <a:xfrm>
              <a:off x="0" y="161364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AEC4C41E-0B1A-24EA-1B9C-05B587B66C89}"/>
                </a:ext>
              </a:extLst>
            </p:cNvPr>
            <p:cNvCxnSpPr/>
            <p:nvPr/>
          </p:nvCxnSpPr>
          <p:spPr>
            <a:xfrm>
              <a:off x="0" y="28950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8E3CC50-804E-AE00-8ABA-39F6AB958512}"/>
                </a:ext>
              </a:extLst>
            </p:cNvPr>
            <p:cNvCxnSpPr/>
            <p:nvPr/>
          </p:nvCxnSpPr>
          <p:spPr>
            <a:xfrm>
              <a:off x="0" y="41764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F5DA522-E4D4-1F6C-917D-6E4B3BEA1507}"/>
                </a:ext>
              </a:extLst>
            </p:cNvPr>
            <p:cNvCxnSpPr/>
            <p:nvPr/>
          </p:nvCxnSpPr>
          <p:spPr>
            <a:xfrm>
              <a:off x="0" y="54579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6DD6C81-D18C-E9A7-2D77-E7523BE4C645}"/>
                </a:ext>
              </a:extLst>
            </p:cNvPr>
            <p:cNvCxnSpPr/>
            <p:nvPr/>
          </p:nvCxnSpPr>
          <p:spPr>
            <a:xfrm>
              <a:off x="0" y="67393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DFB50857-1E87-5344-C668-65CE0D264EF7}"/>
                </a:ext>
              </a:extLst>
            </p:cNvPr>
            <p:cNvCxnSpPr/>
            <p:nvPr/>
          </p:nvCxnSpPr>
          <p:spPr>
            <a:xfrm>
              <a:off x="0" y="80207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8DBAF28C-FE1B-590F-ECD4-D984DFAC094D}"/>
                </a:ext>
              </a:extLst>
            </p:cNvPr>
            <p:cNvCxnSpPr/>
            <p:nvPr/>
          </p:nvCxnSpPr>
          <p:spPr>
            <a:xfrm>
              <a:off x="0" y="93022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A37BF05F-E085-728F-FA99-F7489260A9B3}"/>
                </a:ext>
              </a:extLst>
            </p:cNvPr>
            <p:cNvCxnSpPr/>
            <p:nvPr/>
          </p:nvCxnSpPr>
          <p:spPr>
            <a:xfrm>
              <a:off x="0" y="105836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8873999F-998F-B2C7-0B9E-AE7D07CBB36C}"/>
                </a:ext>
              </a:extLst>
            </p:cNvPr>
            <p:cNvCxnSpPr/>
            <p:nvPr/>
          </p:nvCxnSpPr>
          <p:spPr>
            <a:xfrm>
              <a:off x="0" y="118650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06CF0C2-6D05-0BAA-9A83-CE61F20A6A1A}"/>
                </a:ext>
              </a:extLst>
            </p:cNvPr>
            <p:cNvCxnSpPr/>
            <p:nvPr/>
          </p:nvCxnSpPr>
          <p:spPr>
            <a:xfrm>
              <a:off x="0" y="131464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57B6EDB4-5061-DA59-93BF-8FA524DACF78}"/>
                </a:ext>
              </a:extLst>
            </p:cNvPr>
            <p:cNvCxnSpPr/>
            <p:nvPr/>
          </p:nvCxnSpPr>
          <p:spPr>
            <a:xfrm>
              <a:off x="0" y="144279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B626B10C-C48E-CDFC-4D08-23F7E3D4F560}"/>
                </a:ext>
              </a:extLst>
            </p:cNvPr>
            <p:cNvCxnSpPr/>
            <p:nvPr/>
          </p:nvCxnSpPr>
          <p:spPr>
            <a:xfrm>
              <a:off x="0" y="157093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446811A-41A6-AE40-AEDE-740207FEBB70}"/>
                </a:ext>
              </a:extLst>
            </p:cNvPr>
            <p:cNvCxnSpPr/>
            <p:nvPr/>
          </p:nvCxnSpPr>
          <p:spPr>
            <a:xfrm>
              <a:off x="0" y="169907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5165BB0B-E507-E628-9146-FC7676AE44A6}"/>
                </a:ext>
              </a:extLst>
            </p:cNvPr>
            <p:cNvCxnSpPr/>
            <p:nvPr/>
          </p:nvCxnSpPr>
          <p:spPr>
            <a:xfrm>
              <a:off x="0" y="182721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24E3DAF3-E7B7-3593-1B2B-5CDCF3D9C0AC}"/>
                </a:ext>
              </a:extLst>
            </p:cNvPr>
            <p:cNvCxnSpPr/>
            <p:nvPr/>
          </p:nvCxnSpPr>
          <p:spPr>
            <a:xfrm>
              <a:off x="0" y="195536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D01EF18-14D2-E944-C44C-BB3D0D625BAD}"/>
                </a:ext>
              </a:extLst>
            </p:cNvPr>
            <p:cNvCxnSpPr/>
            <p:nvPr/>
          </p:nvCxnSpPr>
          <p:spPr>
            <a:xfrm>
              <a:off x="0" y="208350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C8522F5A-F107-3DA3-B406-4B435C5041D1}"/>
                </a:ext>
              </a:extLst>
            </p:cNvPr>
            <p:cNvCxnSpPr/>
            <p:nvPr/>
          </p:nvCxnSpPr>
          <p:spPr>
            <a:xfrm>
              <a:off x="0" y="221164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E7C341B1-72EF-4660-8B90-75B72AA18EB9}"/>
                </a:ext>
              </a:extLst>
            </p:cNvPr>
            <p:cNvCxnSpPr/>
            <p:nvPr/>
          </p:nvCxnSpPr>
          <p:spPr>
            <a:xfrm>
              <a:off x="0" y="233978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F5FE277-5224-38DC-7A10-33A4066946A1}"/>
                </a:ext>
              </a:extLst>
            </p:cNvPr>
            <p:cNvCxnSpPr/>
            <p:nvPr/>
          </p:nvCxnSpPr>
          <p:spPr>
            <a:xfrm>
              <a:off x="0" y="246793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02B74C26-532F-ECEA-3F4B-04F5B5B27FD2}"/>
                </a:ext>
              </a:extLst>
            </p:cNvPr>
            <p:cNvCxnSpPr/>
            <p:nvPr/>
          </p:nvCxnSpPr>
          <p:spPr>
            <a:xfrm>
              <a:off x="0" y="259607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783E2D6-4BB1-9416-1656-5A6FD8A1C57C}"/>
                </a:ext>
              </a:extLst>
            </p:cNvPr>
            <p:cNvCxnSpPr/>
            <p:nvPr/>
          </p:nvCxnSpPr>
          <p:spPr>
            <a:xfrm>
              <a:off x="0" y="272421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F6621402-65E6-3142-03E5-6C3FC916D147}"/>
                </a:ext>
              </a:extLst>
            </p:cNvPr>
            <p:cNvCxnSpPr/>
            <p:nvPr/>
          </p:nvCxnSpPr>
          <p:spPr>
            <a:xfrm>
              <a:off x="0" y="285235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EA9CA810-794D-2712-F732-5D744EE773A4}"/>
                </a:ext>
              </a:extLst>
            </p:cNvPr>
            <p:cNvCxnSpPr/>
            <p:nvPr/>
          </p:nvCxnSpPr>
          <p:spPr>
            <a:xfrm>
              <a:off x="0" y="298050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FA0152C7-4FA5-250A-A2BA-6027391BA302}"/>
                </a:ext>
              </a:extLst>
            </p:cNvPr>
            <p:cNvCxnSpPr/>
            <p:nvPr/>
          </p:nvCxnSpPr>
          <p:spPr>
            <a:xfrm>
              <a:off x="0" y="310864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2D8B80FF-579D-D67C-4F04-825B755A66A9}"/>
                </a:ext>
              </a:extLst>
            </p:cNvPr>
            <p:cNvCxnSpPr/>
            <p:nvPr/>
          </p:nvCxnSpPr>
          <p:spPr>
            <a:xfrm>
              <a:off x="0" y="323678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6407BAAE-16D5-A910-59D0-A5A34DAA50FB}"/>
                </a:ext>
              </a:extLst>
            </p:cNvPr>
            <p:cNvCxnSpPr/>
            <p:nvPr/>
          </p:nvCxnSpPr>
          <p:spPr>
            <a:xfrm>
              <a:off x="0" y="336492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5C0B3D2-A2E4-7F78-73ED-C63F3E6B1DD7}"/>
                </a:ext>
              </a:extLst>
            </p:cNvPr>
            <p:cNvCxnSpPr/>
            <p:nvPr/>
          </p:nvCxnSpPr>
          <p:spPr>
            <a:xfrm>
              <a:off x="0" y="349307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C052AAA0-1CCA-54DE-1CD0-B5CB5E0E4E92}"/>
                </a:ext>
              </a:extLst>
            </p:cNvPr>
            <p:cNvCxnSpPr/>
            <p:nvPr/>
          </p:nvCxnSpPr>
          <p:spPr>
            <a:xfrm>
              <a:off x="0" y="362121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F44A50D5-BED0-7398-C21C-F0F14B1CE1BB}"/>
                </a:ext>
              </a:extLst>
            </p:cNvPr>
            <p:cNvCxnSpPr/>
            <p:nvPr/>
          </p:nvCxnSpPr>
          <p:spPr>
            <a:xfrm>
              <a:off x="0" y="374935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D31BB53D-E06A-AC51-5217-40E240A22B4B}"/>
                </a:ext>
              </a:extLst>
            </p:cNvPr>
            <p:cNvCxnSpPr/>
            <p:nvPr/>
          </p:nvCxnSpPr>
          <p:spPr>
            <a:xfrm>
              <a:off x="0" y="387749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51680493-5176-99E2-EDF0-7B4AFFD26511}"/>
                </a:ext>
              </a:extLst>
            </p:cNvPr>
            <p:cNvCxnSpPr/>
            <p:nvPr/>
          </p:nvCxnSpPr>
          <p:spPr>
            <a:xfrm>
              <a:off x="0" y="400564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0E5C5D3C-DE61-E835-4EE7-E1DAFC93FE55}"/>
                </a:ext>
              </a:extLst>
            </p:cNvPr>
            <p:cNvCxnSpPr/>
            <p:nvPr/>
          </p:nvCxnSpPr>
          <p:spPr>
            <a:xfrm>
              <a:off x="0" y="413378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469461B2-E4E1-30CC-C7E0-E44D9989ED39}"/>
                </a:ext>
              </a:extLst>
            </p:cNvPr>
            <p:cNvCxnSpPr/>
            <p:nvPr/>
          </p:nvCxnSpPr>
          <p:spPr>
            <a:xfrm>
              <a:off x="0" y="426192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F5BF3D91-A559-D9AB-0369-98D4090655A1}"/>
                </a:ext>
              </a:extLst>
            </p:cNvPr>
            <p:cNvCxnSpPr/>
            <p:nvPr/>
          </p:nvCxnSpPr>
          <p:spPr>
            <a:xfrm>
              <a:off x="0" y="439007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6FF143D9-554E-DDE2-340A-4A310D391AAD}"/>
                </a:ext>
              </a:extLst>
            </p:cNvPr>
            <p:cNvCxnSpPr/>
            <p:nvPr/>
          </p:nvCxnSpPr>
          <p:spPr>
            <a:xfrm>
              <a:off x="0" y="451821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28C8E9B-70C0-27D6-26D7-755A45AA946D}"/>
                </a:ext>
              </a:extLst>
            </p:cNvPr>
            <p:cNvCxnSpPr/>
            <p:nvPr/>
          </p:nvCxnSpPr>
          <p:spPr>
            <a:xfrm>
              <a:off x="0" y="464635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482F2822-2DB3-2F01-D141-65679C84B6E5}"/>
                </a:ext>
              </a:extLst>
            </p:cNvPr>
            <p:cNvCxnSpPr/>
            <p:nvPr/>
          </p:nvCxnSpPr>
          <p:spPr>
            <a:xfrm>
              <a:off x="0" y="477449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7899FB19-88E4-C6FF-304B-637BEAF0B0F0}"/>
                </a:ext>
              </a:extLst>
            </p:cNvPr>
            <p:cNvCxnSpPr/>
            <p:nvPr/>
          </p:nvCxnSpPr>
          <p:spPr>
            <a:xfrm>
              <a:off x="0" y="490264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B90F834-C133-49AA-88CB-D8D060AFD840}"/>
                </a:ext>
              </a:extLst>
            </p:cNvPr>
            <p:cNvCxnSpPr/>
            <p:nvPr/>
          </p:nvCxnSpPr>
          <p:spPr>
            <a:xfrm>
              <a:off x="0" y="503078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715BB22B-BF03-8996-14A2-54A144ED120E}"/>
                </a:ext>
              </a:extLst>
            </p:cNvPr>
            <p:cNvCxnSpPr/>
            <p:nvPr/>
          </p:nvCxnSpPr>
          <p:spPr>
            <a:xfrm>
              <a:off x="0" y="515892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91043C42-91A3-AC7D-B2F0-5111FDD98771}"/>
                </a:ext>
              </a:extLst>
            </p:cNvPr>
            <p:cNvCxnSpPr/>
            <p:nvPr/>
          </p:nvCxnSpPr>
          <p:spPr>
            <a:xfrm>
              <a:off x="0" y="528706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EB60412B-F87F-57C3-F83C-9DDE90C0CC77}"/>
                </a:ext>
              </a:extLst>
            </p:cNvPr>
            <p:cNvCxnSpPr/>
            <p:nvPr/>
          </p:nvCxnSpPr>
          <p:spPr>
            <a:xfrm>
              <a:off x="0" y="541521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4D6A0A85-2E8B-3661-CB6C-146A16AADD1F}"/>
                </a:ext>
              </a:extLst>
            </p:cNvPr>
            <p:cNvCxnSpPr/>
            <p:nvPr/>
          </p:nvCxnSpPr>
          <p:spPr>
            <a:xfrm>
              <a:off x="0" y="554335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3B6BD3AC-0A0A-CA18-BF65-EBBFCBD6B2E3}"/>
                </a:ext>
              </a:extLst>
            </p:cNvPr>
            <p:cNvCxnSpPr/>
            <p:nvPr/>
          </p:nvCxnSpPr>
          <p:spPr>
            <a:xfrm>
              <a:off x="0" y="567149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08DEB79B-F8F7-BDD7-674E-6A1DD61C2EA0}"/>
                </a:ext>
              </a:extLst>
            </p:cNvPr>
            <p:cNvCxnSpPr/>
            <p:nvPr/>
          </p:nvCxnSpPr>
          <p:spPr>
            <a:xfrm>
              <a:off x="0" y="579963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6336035F-34E5-FB88-6C84-9BB377707F14}"/>
                </a:ext>
              </a:extLst>
            </p:cNvPr>
            <p:cNvCxnSpPr/>
            <p:nvPr/>
          </p:nvCxnSpPr>
          <p:spPr>
            <a:xfrm>
              <a:off x="0" y="592778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9E2C63E3-BCE8-B141-FF4F-060B9F4D6843}"/>
                </a:ext>
              </a:extLst>
            </p:cNvPr>
            <p:cNvCxnSpPr/>
            <p:nvPr/>
          </p:nvCxnSpPr>
          <p:spPr>
            <a:xfrm>
              <a:off x="0" y="605592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0F7734A3-2EBE-33FC-9C71-D33EDD7B956F}"/>
                </a:ext>
              </a:extLst>
            </p:cNvPr>
            <p:cNvCxnSpPr/>
            <p:nvPr/>
          </p:nvCxnSpPr>
          <p:spPr>
            <a:xfrm>
              <a:off x="0" y="618406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D7BC7C5-D255-BBFD-2303-5C52B7FB14C7}"/>
                </a:ext>
              </a:extLst>
            </p:cNvPr>
            <p:cNvCxnSpPr/>
            <p:nvPr/>
          </p:nvCxnSpPr>
          <p:spPr>
            <a:xfrm>
              <a:off x="0" y="631220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85105E-6530-36EB-907B-E216AE122B58}"/>
                </a:ext>
              </a:extLst>
            </p:cNvPr>
            <p:cNvCxnSpPr/>
            <p:nvPr/>
          </p:nvCxnSpPr>
          <p:spPr>
            <a:xfrm>
              <a:off x="0" y="644035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4B012CC2-E0B4-2CC4-445D-A028B57D1196}"/>
                </a:ext>
              </a:extLst>
            </p:cNvPr>
            <p:cNvCxnSpPr/>
            <p:nvPr/>
          </p:nvCxnSpPr>
          <p:spPr>
            <a:xfrm>
              <a:off x="0" y="656849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98D72BDC-7DEE-9F0C-84F3-92F939A78A5F}"/>
                </a:ext>
              </a:extLst>
            </p:cNvPr>
            <p:cNvCxnSpPr/>
            <p:nvPr/>
          </p:nvCxnSpPr>
          <p:spPr>
            <a:xfrm>
              <a:off x="0" y="6696636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CA55AC7-89FD-0D72-7917-58A85124FCF3}"/>
                </a:ext>
              </a:extLst>
            </p:cNvPr>
            <p:cNvCxnSpPr/>
            <p:nvPr/>
          </p:nvCxnSpPr>
          <p:spPr>
            <a:xfrm>
              <a:off x="143436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BAA9F89-E07B-8222-59F4-01B85C61D785}"/>
                </a:ext>
              </a:extLst>
            </p:cNvPr>
            <p:cNvCxnSpPr/>
            <p:nvPr/>
          </p:nvCxnSpPr>
          <p:spPr>
            <a:xfrm>
              <a:off x="25716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41CD81F7-0085-1343-092F-3E79A4E45140}"/>
                </a:ext>
              </a:extLst>
            </p:cNvPr>
            <p:cNvCxnSpPr/>
            <p:nvPr/>
          </p:nvCxnSpPr>
          <p:spPr>
            <a:xfrm>
              <a:off x="37089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61677E0-6B0F-1D3A-A0C8-2F22777B1EDA}"/>
                </a:ext>
              </a:extLst>
            </p:cNvPr>
            <p:cNvCxnSpPr/>
            <p:nvPr/>
          </p:nvCxnSpPr>
          <p:spPr>
            <a:xfrm>
              <a:off x="48462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FAC25CCD-8D1B-EC26-E81A-5A3B972C1826}"/>
                </a:ext>
              </a:extLst>
            </p:cNvPr>
            <p:cNvCxnSpPr/>
            <p:nvPr/>
          </p:nvCxnSpPr>
          <p:spPr>
            <a:xfrm>
              <a:off x="59835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4E720384-BD24-D2D9-C9F0-44888EAF9272}"/>
                </a:ext>
              </a:extLst>
            </p:cNvPr>
            <p:cNvCxnSpPr/>
            <p:nvPr/>
          </p:nvCxnSpPr>
          <p:spPr>
            <a:xfrm>
              <a:off x="71208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131C7270-177B-DDED-0DB4-2C2AF93BB66D}"/>
                </a:ext>
              </a:extLst>
            </p:cNvPr>
            <p:cNvCxnSpPr/>
            <p:nvPr/>
          </p:nvCxnSpPr>
          <p:spPr>
            <a:xfrm>
              <a:off x="82580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56C307EF-94A9-233B-424C-F2DAA86A6E58}"/>
                </a:ext>
              </a:extLst>
            </p:cNvPr>
            <p:cNvCxnSpPr/>
            <p:nvPr/>
          </p:nvCxnSpPr>
          <p:spPr>
            <a:xfrm>
              <a:off x="93953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9B38FEE-7A37-1B5F-F89B-96653517E6F9}"/>
                </a:ext>
              </a:extLst>
            </p:cNvPr>
            <p:cNvCxnSpPr/>
            <p:nvPr/>
          </p:nvCxnSpPr>
          <p:spPr>
            <a:xfrm>
              <a:off x="105326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4D64BAC0-F01D-AB37-AAAC-7FC77E5C2AD7}"/>
                </a:ext>
              </a:extLst>
            </p:cNvPr>
            <p:cNvCxnSpPr/>
            <p:nvPr/>
          </p:nvCxnSpPr>
          <p:spPr>
            <a:xfrm>
              <a:off x="116699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EAF57841-A863-30A5-7BDA-B350A06F460C}"/>
                </a:ext>
              </a:extLst>
            </p:cNvPr>
            <p:cNvCxnSpPr/>
            <p:nvPr/>
          </p:nvCxnSpPr>
          <p:spPr>
            <a:xfrm>
              <a:off x="128072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A46917C2-541F-9F13-E4A7-3BA1E764E78A}"/>
                </a:ext>
              </a:extLst>
            </p:cNvPr>
            <p:cNvCxnSpPr/>
            <p:nvPr/>
          </p:nvCxnSpPr>
          <p:spPr>
            <a:xfrm>
              <a:off x="139445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5933468-869A-D654-C496-84D6E9C435B8}"/>
                </a:ext>
              </a:extLst>
            </p:cNvPr>
            <p:cNvCxnSpPr/>
            <p:nvPr/>
          </p:nvCxnSpPr>
          <p:spPr>
            <a:xfrm>
              <a:off x="150818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F1847EB9-A5CC-5E7C-DC7C-ACD99F028B6A}"/>
                </a:ext>
              </a:extLst>
            </p:cNvPr>
            <p:cNvCxnSpPr/>
            <p:nvPr/>
          </p:nvCxnSpPr>
          <p:spPr>
            <a:xfrm>
              <a:off x="162190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1AFFAA79-74DD-FCA2-13F9-B982BAD4541C}"/>
                </a:ext>
              </a:extLst>
            </p:cNvPr>
            <p:cNvCxnSpPr/>
            <p:nvPr/>
          </p:nvCxnSpPr>
          <p:spPr>
            <a:xfrm>
              <a:off x="173563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5D0871FB-8D36-F945-A916-EA42F70F5C6D}"/>
                </a:ext>
              </a:extLst>
            </p:cNvPr>
            <p:cNvCxnSpPr/>
            <p:nvPr/>
          </p:nvCxnSpPr>
          <p:spPr>
            <a:xfrm>
              <a:off x="184936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4DDA9429-8E9C-AECA-006C-05D4DA785E06}"/>
                </a:ext>
              </a:extLst>
            </p:cNvPr>
            <p:cNvCxnSpPr/>
            <p:nvPr/>
          </p:nvCxnSpPr>
          <p:spPr>
            <a:xfrm>
              <a:off x="196309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1686250B-3818-67C9-7DE9-3D6FFE8D2833}"/>
                </a:ext>
              </a:extLst>
            </p:cNvPr>
            <p:cNvCxnSpPr/>
            <p:nvPr/>
          </p:nvCxnSpPr>
          <p:spPr>
            <a:xfrm>
              <a:off x="207682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BCA6573D-D2F1-2E3C-7C52-CF868C234300}"/>
                </a:ext>
              </a:extLst>
            </p:cNvPr>
            <p:cNvCxnSpPr/>
            <p:nvPr/>
          </p:nvCxnSpPr>
          <p:spPr>
            <a:xfrm>
              <a:off x="219055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EF33E7DD-E57E-1554-9DCC-E4666D2B8633}"/>
                </a:ext>
              </a:extLst>
            </p:cNvPr>
            <p:cNvCxnSpPr/>
            <p:nvPr/>
          </p:nvCxnSpPr>
          <p:spPr>
            <a:xfrm>
              <a:off x="230428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F9FC1D85-98B2-9847-17E3-E4928E37121B}"/>
                </a:ext>
              </a:extLst>
            </p:cNvPr>
            <p:cNvCxnSpPr/>
            <p:nvPr/>
          </p:nvCxnSpPr>
          <p:spPr>
            <a:xfrm>
              <a:off x="241801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DC78373A-A923-654F-C760-087D44979111}"/>
                </a:ext>
              </a:extLst>
            </p:cNvPr>
            <p:cNvCxnSpPr/>
            <p:nvPr/>
          </p:nvCxnSpPr>
          <p:spPr>
            <a:xfrm>
              <a:off x="253173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594C7B61-2A21-2F92-80CE-4A5194550ABE}"/>
                </a:ext>
              </a:extLst>
            </p:cNvPr>
            <p:cNvCxnSpPr/>
            <p:nvPr/>
          </p:nvCxnSpPr>
          <p:spPr>
            <a:xfrm>
              <a:off x="264546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5B611326-8CD1-4171-E9A7-11F4F88F1577}"/>
                </a:ext>
              </a:extLst>
            </p:cNvPr>
            <p:cNvCxnSpPr/>
            <p:nvPr/>
          </p:nvCxnSpPr>
          <p:spPr>
            <a:xfrm>
              <a:off x="275919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718C0270-2FB3-EBD6-47EF-189651AD1AC7}"/>
                </a:ext>
              </a:extLst>
            </p:cNvPr>
            <p:cNvCxnSpPr/>
            <p:nvPr/>
          </p:nvCxnSpPr>
          <p:spPr>
            <a:xfrm>
              <a:off x="287292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06BF5D88-ACED-1622-99F1-AA79962CE393}"/>
                </a:ext>
              </a:extLst>
            </p:cNvPr>
            <p:cNvCxnSpPr/>
            <p:nvPr/>
          </p:nvCxnSpPr>
          <p:spPr>
            <a:xfrm>
              <a:off x="298665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6FBC7909-E1D8-8295-CF01-5F780AAC6B5E}"/>
                </a:ext>
              </a:extLst>
            </p:cNvPr>
            <p:cNvCxnSpPr/>
            <p:nvPr/>
          </p:nvCxnSpPr>
          <p:spPr>
            <a:xfrm>
              <a:off x="310038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5C130B7E-3431-1250-1832-91D3DC4F8EAB}"/>
                </a:ext>
              </a:extLst>
            </p:cNvPr>
            <p:cNvCxnSpPr/>
            <p:nvPr/>
          </p:nvCxnSpPr>
          <p:spPr>
            <a:xfrm>
              <a:off x="321411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30292394-2CFB-DE1C-97F7-FEE197AE3239}"/>
                </a:ext>
              </a:extLst>
            </p:cNvPr>
            <p:cNvCxnSpPr/>
            <p:nvPr/>
          </p:nvCxnSpPr>
          <p:spPr>
            <a:xfrm>
              <a:off x="332784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56D38761-59EA-3973-B5B2-278226391074}"/>
                </a:ext>
              </a:extLst>
            </p:cNvPr>
            <p:cNvCxnSpPr/>
            <p:nvPr/>
          </p:nvCxnSpPr>
          <p:spPr>
            <a:xfrm>
              <a:off x="344156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84113009-29B1-94C1-C07B-89335335143E}"/>
                </a:ext>
              </a:extLst>
            </p:cNvPr>
            <p:cNvCxnSpPr/>
            <p:nvPr/>
          </p:nvCxnSpPr>
          <p:spPr>
            <a:xfrm>
              <a:off x="355529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B8F71C9C-33DF-AC70-8B22-DEFE2807381D}"/>
                </a:ext>
              </a:extLst>
            </p:cNvPr>
            <p:cNvCxnSpPr/>
            <p:nvPr/>
          </p:nvCxnSpPr>
          <p:spPr>
            <a:xfrm>
              <a:off x="366902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467F79C3-11B9-7298-1FB4-F3AC8715E1A8}"/>
                </a:ext>
              </a:extLst>
            </p:cNvPr>
            <p:cNvCxnSpPr/>
            <p:nvPr/>
          </p:nvCxnSpPr>
          <p:spPr>
            <a:xfrm>
              <a:off x="378275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605B9C31-A331-E64A-CAE5-B66E4D2D12E0}"/>
                </a:ext>
              </a:extLst>
            </p:cNvPr>
            <p:cNvCxnSpPr/>
            <p:nvPr/>
          </p:nvCxnSpPr>
          <p:spPr>
            <a:xfrm>
              <a:off x="389648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6E843824-C046-106E-D0AF-74102E605D3E}"/>
                </a:ext>
              </a:extLst>
            </p:cNvPr>
            <p:cNvCxnSpPr/>
            <p:nvPr/>
          </p:nvCxnSpPr>
          <p:spPr>
            <a:xfrm>
              <a:off x="401021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65EC4AC7-0D32-A94D-9A5B-428898B37CF6}"/>
                </a:ext>
              </a:extLst>
            </p:cNvPr>
            <p:cNvCxnSpPr/>
            <p:nvPr/>
          </p:nvCxnSpPr>
          <p:spPr>
            <a:xfrm>
              <a:off x="412394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025198B1-04D8-07DB-C123-E688F82DA0B7}"/>
                </a:ext>
              </a:extLst>
            </p:cNvPr>
            <p:cNvCxnSpPr/>
            <p:nvPr/>
          </p:nvCxnSpPr>
          <p:spPr>
            <a:xfrm>
              <a:off x="423767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EAA36F8B-DBD8-3C63-A347-3A1D08FDB783}"/>
                </a:ext>
              </a:extLst>
            </p:cNvPr>
            <p:cNvCxnSpPr/>
            <p:nvPr/>
          </p:nvCxnSpPr>
          <p:spPr>
            <a:xfrm>
              <a:off x="435139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02804244-AE65-7A09-3079-4F71840BCEAC}"/>
                </a:ext>
              </a:extLst>
            </p:cNvPr>
            <p:cNvCxnSpPr/>
            <p:nvPr/>
          </p:nvCxnSpPr>
          <p:spPr>
            <a:xfrm>
              <a:off x="446512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971CCE22-8FE2-F257-FC13-BF3A1A9CABA2}"/>
                </a:ext>
              </a:extLst>
            </p:cNvPr>
            <p:cNvCxnSpPr/>
            <p:nvPr/>
          </p:nvCxnSpPr>
          <p:spPr>
            <a:xfrm>
              <a:off x="457885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63E88C72-FEB5-C812-D68C-122713E4BB51}"/>
                </a:ext>
              </a:extLst>
            </p:cNvPr>
            <p:cNvCxnSpPr/>
            <p:nvPr/>
          </p:nvCxnSpPr>
          <p:spPr>
            <a:xfrm>
              <a:off x="469258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C3D0BEF5-9439-C1EC-1E81-D2B5CA18025F}"/>
                </a:ext>
              </a:extLst>
            </p:cNvPr>
            <p:cNvCxnSpPr/>
            <p:nvPr/>
          </p:nvCxnSpPr>
          <p:spPr>
            <a:xfrm>
              <a:off x="480631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BE8ABA7B-9E4D-0402-AB7C-BCC51B1F22D3}"/>
                </a:ext>
              </a:extLst>
            </p:cNvPr>
            <p:cNvCxnSpPr/>
            <p:nvPr/>
          </p:nvCxnSpPr>
          <p:spPr>
            <a:xfrm>
              <a:off x="492004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51C22246-480C-219C-3741-6653448D0F79}"/>
                </a:ext>
              </a:extLst>
            </p:cNvPr>
            <p:cNvCxnSpPr/>
            <p:nvPr/>
          </p:nvCxnSpPr>
          <p:spPr>
            <a:xfrm>
              <a:off x="503377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B71AB96B-4855-F3BE-EBFD-77658F584F61}"/>
                </a:ext>
              </a:extLst>
            </p:cNvPr>
            <p:cNvCxnSpPr/>
            <p:nvPr/>
          </p:nvCxnSpPr>
          <p:spPr>
            <a:xfrm>
              <a:off x="514750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D2F88F4D-342E-E712-4462-3EF47EDF0BB3}"/>
                </a:ext>
              </a:extLst>
            </p:cNvPr>
            <p:cNvCxnSpPr/>
            <p:nvPr/>
          </p:nvCxnSpPr>
          <p:spPr>
            <a:xfrm>
              <a:off x="526122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A6CE9533-1FCC-8794-CE84-39957F536F4C}"/>
                </a:ext>
              </a:extLst>
            </p:cNvPr>
            <p:cNvCxnSpPr/>
            <p:nvPr/>
          </p:nvCxnSpPr>
          <p:spPr>
            <a:xfrm>
              <a:off x="537495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F439574D-EF1B-BCA1-C38F-F11B4874BD3D}"/>
                </a:ext>
              </a:extLst>
            </p:cNvPr>
            <p:cNvCxnSpPr/>
            <p:nvPr/>
          </p:nvCxnSpPr>
          <p:spPr>
            <a:xfrm>
              <a:off x="548868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83C64BCA-82F7-BA96-4A62-11FA0E4CA934}"/>
                </a:ext>
              </a:extLst>
            </p:cNvPr>
            <p:cNvCxnSpPr/>
            <p:nvPr/>
          </p:nvCxnSpPr>
          <p:spPr>
            <a:xfrm>
              <a:off x="560241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72FF4AB5-CF4E-452F-766F-AB4318316175}"/>
                </a:ext>
              </a:extLst>
            </p:cNvPr>
            <p:cNvCxnSpPr/>
            <p:nvPr/>
          </p:nvCxnSpPr>
          <p:spPr>
            <a:xfrm>
              <a:off x="571614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E0A1366C-9132-5D79-E7B5-47CBFA003E74}"/>
                </a:ext>
              </a:extLst>
            </p:cNvPr>
            <p:cNvCxnSpPr/>
            <p:nvPr/>
          </p:nvCxnSpPr>
          <p:spPr>
            <a:xfrm>
              <a:off x="582987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678CD274-309F-F554-D585-4E4B3F1A791C}"/>
                </a:ext>
              </a:extLst>
            </p:cNvPr>
            <p:cNvCxnSpPr/>
            <p:nvPr/>
          </p:nvCxnSpPr>
          <p:spPr>
            <a:xfrm>
              <a:off x="5943601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B756896-63E4-1373-F5C6-BBEE47162ABB}"/>
              </a:ext>
            </a:extLst>
          </p:cNvPr>
          <p:cNvSpPr/>
          <p:nvPr/>
        </p:nvSpPr>
        <p:spPr>
          <a:xfrm>
            <a:off x="825809" y="1638511"/>
            <a:ext cx="10516822" cy="4501214"/>
          </a:xfrm>
          <a:prstGeom prst="roundRect">
            <a:avLst>
              <a:gd name="adj" fmla="val 6751"/>
            </a:avLst>
          </a:prstGeom>
          <a:solidFill>
            <a:schemeClr val="bg1"/>
          </a:solidFill>
          <a:ln>
            <a:noFill/>
          </a:ln>
          <a:effectLst>
            <a:outerShdw blurRad="190500" dist="254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31FC96BD-A13B-6442-9AD7-7D621333F8DF}"/>
              </a:ext>
            </a:extLst>
          </p:cNvPr>
          <p:cNvSpPr txBox="1"/>
          <p:nvPr/>
        </p:nvSpPr>
        <p:spPr>
          <a:xfrm>
            <a:off x="4169229" y="465451"/>
            <a:ext cx="3853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E7CA8"/>
                </a:solidFill>
                <a:cs typeface="+mn-ea"/>
                <a:sym typeface="+mn-lt"/>
              </a:rPr>
              <a:t>目</a:t>
            </a:r>
            <a:r>
              <a:rPr lang="zh-CN" altLang="en-US" sz="3600" b="1" dirty="0">
                <a:gradFill>
                  <a:gsLst>
                    <a:gs pos="30000">
                      <a:srgbClr val="0D4E81"/>
                    </a:gs>
                    <a:gs pos="100000">
                      <a:srgbClr val="037FBD"/>
                    </a:gs>
                  </a:gsLst>
                  <a:lin ang="2700000" scaled="1"/>
                </a:gradFill>
                <a:cs typeface="+mn-ea"/>
                <a:sym typeface="+mn-lt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录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dirty="0">
                <a:solidFill>
                  <a:srgbClr val="1E7CA8"/>
                </a:solidFill>
                <a:cs typeface="+mn-ea"/>
                <a:sym typeface="+mn-lt"/>
              </a:rPr>
              <a:t>cont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ents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8DE28D43-D146-2E9B-890A-09AB9929846A}"/>
              </a:ext>
            </a:extLst>
          </p:cNvPr>
          <p:cNvGrpSpPr/>
          <p:nvPr/>
        </p:nvGrpSpPr>
        <p:grpSpPr>
          <a:xfrm>
            <a:off x="5317674" y="436197"/>
            <a:ext cx="190500" cy="135318"/>
            <a:chOff x="5372100" y="500744"/>
            <a:chExt cx="190500" cy="135318"/>
          </a:xfrm>
        </p:grpSpPr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178B94B3-C02E-E405-DA75-704F90936160}"/>
                </a:ext>
              </a:extLst>
            </p:cNvPr>
            <p:cNvCxnSpPr/>
            <p:nvPr/>
          </p:nvCxnSpPr>
          <p:spPr>
            <a:xfrm>
              <a:off x="5372100" y="500744"/>
              <a:ext cx="190500" cy="0"/>
            </a:xfrm>
            <a:prstGeom prst="line">
              <a:avLst/>
            </a:prstGeom>
            <a:ln>
              <a:solidFill>
                <a:srgbClr val="0D4E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ADBDB90B-7F81-02CB-6386-CBDBD14719F0}"/>
                </a:ext>
              </a:extLst>
            </p:cNvPr>
            <p:cNvCxnSpPr/>
            <p:nvPr/>
          </p:nvCxnSpPr>
          <p:spPr>
            <a:xfrm>
              <a:off x="5372100" y="500744"/>
              <a:ext cx="0" cy="135318"/>
            </a:xfrm>
            <a:prstGeom prst="line">
              <a:avLst/>
            </a:prstGeom>
            <a:ln>
              <a:solidFill>
                <a:srgbClr val="0D4E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70ADE245-C18D-4517-F7F9-AEFEAB0EE7AF}"/>
              </a:ext>
            </a:extLst>
          </p:cNvPr>
          <p:cNvGrpSpPr/>
          <p:nvPr/>
        </p:nvGrpSpPr>
        <p:grpSpPr>
          <a:xfrm flipH="1" flipV="1">
            <a:off x="6697438" y="1313308"/>
            <a:ext cx="190500" cy="135318"/>
            <a:chOff x="5372100" y="500744"/>
            <a:chExt cx="190500" cy="135318"/>
          </a:xfrm>
        </p:grpSpPr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2EB9FA6C-E2FC-F9AA-6789-D97B709E2E09}"/>
                </a:ext>
              </a:extLst>
            </p:cNvPr>
            <p:cNvCxnSpPr/>
            <p:nvPr/>
          </p:nvCxnSpPr>
          <p:spPr>
            <a:xfrm>
              <a:off x="5372100" y="500744"/>
              <a:ext cx="190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FD56F8D9-69BC-4B80-E6D8-480FE3E88F14}"/>
                </a:ext>
              </a:extLst>
            </p:cNvPr>
            <p:cNvCxnSpPr/>
            <p:nvPr/>
          </p:nvCxnSpPr>
          <p:spPr>
            <a:xfrm>
              <a:off x="5372100" y="500744"/>
              <a:ext cx="0" cy="1353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文本框 173">
            <a:extLst>
              <a:ext uri="{FF2B5EF4-FFF2-40B4-BE49-F238E27FC236}">
                <a16:creationId xmlns:a16="http://schemas.microsoft.com/office/drawing/2014/main" id="{B6A2B2CC-0F97-48D0-3A89-D3DE09067028}"/>
              </a:ext>
            </a:extLst>
          </p:cNvPr>
          <p:cNvSpPr txBox="1"/>
          <p:nvPr/>
        </p:nvSpPr>
        <p:spPr>
          <a:xfrm>
            <a:off x="2250258" y="2580703"/>
            <a:ext cx="1992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01</a:t>
            </a:r>
            <a:endParaRPr lang="zh-CN" altLang="en-US" sz="66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D08FF79-3E68-9CC3-7E1A-95A1259A8F4D}"/>
              </a:ext>
            </a:extLst>
          </p:cNvPr>
          <p:cNvSpPr txBox="1"/>
          <p:nvPr/>
        </p:nvSpPr>
        <p:spPr>
          <a:xfrm>
            <a:off x="1314085" y="3759040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Hadoop</a:t>
            </a:r>
            <a:r>
              <a:rPr lang="zh-CN" altLang="en-US" sz="2800" b="1" dirty="0">
                <a:solidFill>
                  <a:srgbClr val="1E7CA8"/>
                </a:solidFill>
                <a:cs typeface="+mn-ea"/>
                <a:sym typeface="+mn-lt"/>
              </a:rPr>
              <a:t>总框架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DAAB8BA-EF40-F0D9-5C22-FAB505B93A62}"/>
              </a:ext>
            </a:extLst>
          </p:cNvPr>
          <p:cNvSpPr txBox="1"/>
          <p:nvPr/>
        </p:nvSpPr>
        <p:spPr>
          <a:xfrm>
            <a:off x="7995272" y="2828500"/>
            <a:ext cx="1992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03</a:t>
            </a:r>
            <a:endParaRPr lang="zh-CN" altLang="en-US" sz="120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F19EF3A9-CB32-815C-2337-2E7AA21C71A9}"/>
              </a:ext>
            </a:extLst>
          </p:cNvPr>
          <p:cNvSpPr txBox="1"/>
          <p:nvPr/>
        </p:nvSpPr>
        <p:spPr>
          <a:xfrm>
            <a:off x="4402550" y="3883188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HDFS</a:t>
            </a:r>
            <a:endParaRPr lang="zh-CN" altLang="en-US" sz="2800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AF2E584-EEDE-6223-EC37-8DBA2CB06F07}"/>
              </a:ext>
            </a:extLst>
          </p:cNvPr>
          <p:cNvSpPr txBox="1"/>
          <p:nvPr/>
        </p:nvSpPr>
        <p:spPr>
          <a:xfrm>
            <a:off x="5297312" y="2543995"/>
            <a:ext cx="1992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02</a:t>
            </a:r>
            <a:endParaRPr lang="zh-CN" altLang="en-US" sz="66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1FA6068D-07BC-6376-E837-4D13FAE18967}"/>
              </a:ext>
            </a:extLst>
          </p:cNvPr>
          <p:cNvSpPr txBox="1"/>
          <p:nvPr/>
        </p:nvSpPr>
        <p:spPr>
          <a:xfrm>
            <a:off x="7630885" y="4827304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MapReduce</a:t>
            </a:r>
            <a:endParaRPr lang="zh-CN" altLang="en-US" sz="2800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96C36CC-7CF3-57CB-1DF2-A291E752DB7E}"/>
              </a:ext>
            </a:extLst>
          </p:cNvPr>
          <p:cNvSpPr/>
          <p:nvPr/>
        </p:nvSpPr>
        <p:spPr>
          <a:xfrm>
            <a:off x="-502165" y="-108574"/>
            <a:ext cx="16040811" cy="7254672"/>
          </a:xfrm>
          <a:custGeom>
            <a:avLst/>
            <a:gdLst>
              <a:gd name="connsiteX0" fmla="*/ 0 w 16040811"/>
              <a:gd name="connsiteY0" fmla="*/ 0 h 7254672"/>
              <a:gd name="connsiteX1" fmla="*/ 3376078 w 16040811"/>
              <a:gd name="connsiteY1" fmla="*/ 0 h 7254672"/>
              <a:gd name="connsiteX2" fmla="*/ 3376078 w 16040811"/>
              <a:gd name="connsiteY2" fmla="*/ 10133 h 7254672"/>
              <a:gd name="connsiteX3" fmla="*/ 16040811 w 16040811"/>
              <a:gd name="connsiteY3" fmla="*/ 10133 h 7254672"/>
              <a:gd name="connsiteX4" fmla="*/ 16040811 w 16040811"/>
              <a:gd name="connsiteY4" fmla="*/ 7254672 h 7254672"/>
              <a:gd name="connsiteX5" fmla="*/ 3376078 w 16040811"/>
              <a:gd name="connsiteY5" fmla="*/ 7254672 h 7254672"/>
              <a:gd name="connsiteX6" fmla="*/ 3376078 w 16040811"/>
              <a:gd name="connsiteY6" fmla="*/ 7244539 h 7254672"/>
              <a:gd name="connsiteX7" fmla="*/ 0 w 16040811"/>
              <a:gd name="connsiteY7" fmla="*/ 7244539 h 7254672"/>
              <a:gd name="connsiteX8" fmla="*/ 0 w 16040811"/>
              <a:gd name="connsiteY8" fmla="*/ 0 h 7254672"/>
              <a:gd name="connsiteX9" fmla="*/ 9650069 w 16040811"/>
              <a:gd name="connsiteY9" fmla="*/ 2642810 h 7254672"/>
              <a:gd name="connsiteX10" fmla="*/ 7793453 w 16040811"/>
              <a:gd name="connsiteY10" fmla="*/ 4382219 h 7254672"/>
              <a:gd name="connsiteX11" fmla="*/ 9650069 w 16040811"/>
              <a:gd name="connsiteY11" fmla="*/ 6121628 h 7254672"/>
              <a:gd name="connsiteX12" fmla="*/ 11506685 w 16040811"/>
              <a:gd name="connsiteY12" fmla="*/ 4382219 h 7254672"/>
              <a:gd name="connsiteX13" fmla="*/ 9650069 w 16040811"/>
              <a:gd name="connsiteY13" fmla="*/ 2642810 h 725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040811" h="7254672">
                <a:moveTo>
                  <a:pt x="0" y="0"/>
                </a:moveTo>
                <a:lnTo>
                  <a:pt x="3376078" y="0"/>
                </a:lnTo>
                <a:lnTo>
                  <a:pt x="3376078" y="10133"/>
                </a:lnTo>
                <a:lnTo>
                  <a:pt x="16040811" y="10133"/>
                </a:lnTo>
                <a:lnTo>
                  <a:pt x="16040811" y="7254672"/>
                </a:lnTo>
                <a:lnTo>
                  <a:pt x="3376078" y="7254672"/>
                </a:lnTo>
                <a:lnTo>
                  <a:pt x="3376078" y="7244539"/>
                </a:lnTo>
                <a:lnTo>
                  <a:pt x="0" y="7244539"/>
                </a:lnTo>
                <a:lnTo>
                  <a:pt x="0" y="0"/>
                </a:lnTo>
                <a:close/>
                <a:moveTo>
                  <a:pt x="9650069" y="2642810"/>
                </a:moveTo>
                <a:cubicBezTo>
                  <a:pt x="8624689" y="2642810"/>
                  <a:pt x="7793453" y="3421570"/>
                  <a:pt x="7793453" y="4382219"/>
                </a:cubicBezTo>
                <a:cubicBezTo>
                  <a:pt x="7793453" y="5342868"/>
                  <a:pt x="8624689" y="6121628"/>
                  <a:pt x="9650069" y="6121628"/>
                </a:cubicBezTo>
                <a:cubicBezTo>
                  <a:pt x="10675449" y="6121628"/>
                  <a:pt x="11506685" y="5342868"/>
                  <a:pt x="11506685" y="4382219"/>
                </a:cubicBezTo>
                <a:cubicBezTo>
                  <a:pt x="11506685" y="3421570"/>
                  <a:pt x="10675449" y="2642810"/>
                  <a:pt x="9650069" y="2642810"/>
                </a:cubicBezTo>
                <a:close/>
              </a:path>
            </a:pathLst>
          </a:cu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98321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5FFD0-47EA-1649-11CD-F66A973CE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95EB2C1-47C3-FA9C-DCED-D53FEF887DA3}"/>
              </a:ext>
            </a:extLst>
          </p:cNvPr>
          <p:cNvSpPr/>
          <p:nvPr/>
        </p:nvSpPr>
        <p:spPr>
          <a:xfrm>
            <a:off x="5475244" y="1532707"/>
            <a:ext cx="3281232" cy="5178436"/>
          </a:xfrm>
          <a:prstGeom prst="roundRect">
            <a:avLst>
              <a:gd name="adj" fmla="val 6911"/>
            </a:avLst>
          </a:prstGeom>
          <a:gradFill flip="none" rotWithShape="1">
            <a:gsLst>
              <a:gs pos="52000">
                <a:srgbClr val="56B2CA">
                  <a:alpha val="85000"/>
                </a:srgbClr>
              </a:gs>
              <a:gs pos="100000">
                <a:srgbClr val="1E7CA8"/>
              </a:gs>
              <a:gs pos="0">
                <a:srgbClr val="80D6C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0F26F0-96D5-244A-A279-C45C791D8030}"/>
              </a:ext>
            </a:extLst>
          </p:cNvPr>
          <p:cNvGrpSpPr/>
          <p:nvPr/>
        </p:nvGrpSpPr>
        <p:grpSpPr>
          <a:xfrm rot="16200000">
            <a:off x="5011732" y="-1232935"/>
            <a:ext cx="936948" cy="4301662"/>
            <a:chOff x="8961121" y="-113211"/>
            <a:chExt cx="1080000" cy="322172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BB3E907-1F0D-B389-AD24-6A4F054B08E6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367672D4-C457-E08C-8955-163D25E61C3B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98707D8C-CC21-682F-E32D-28FB5340FCD4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E565FDB-EA7A-367F-4695-29A09EA072EF}"/>
              </a:ext>
            </a:extLst>
          </p:cNvPr>
          <p:cNvGrpSpPr/>
          <p:nvPr/>
        </p:nvGrpSpPr>
        <p:grpSpPr>
          <a:xfrm rot="16200000">
            <a:off x="1414471" y="-1232934"/>
            <a:ext cx="1229624" cy="4301662"/>
            <a:chOff x="8961121" y="-113211"/>
            <a:chExt cx="1080000" cy="3221722"/>
          </a:xfrm>
          <a:gradFill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</a:gradFill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B1F9FFB-FB97-4876-2B32-CDE9647A75A6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5DE22647-56B3-16E6-790E-4BEA0B81272B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FC780CEF-72DE-417F-A8E0-09FD38536F9E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92D86AB-FABB-5D15-B6E2-E028D42DA295}"/>
              </a:ext>
            </a:extLst>
          </p:cNvPr>
          <p:cNvSpPr txBox="1"/>
          <p:nvPr/>
        </p:nvSpPr>
        <p:spPr>
          <a:xfrm>
            <a:off x="1230905" y="683658"/>
            <a:ext cx="31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MapReduce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1C164B5-4383-5712-8790-F33A0DE2B618}"/>
              </a:ext>
            </a:extLst>
          </p:cNvPr>
          <p:cNvSpPr txBox="1"/>
          <p:nvPr/>
        </p:nvSpPr>
        <p:spPr>
          <a:xfrm>
            <a:off x="4509747" y="694225"/>
            <a:ext cx="3663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总体架构</a:t>
            </a:r>
          </a:p>
        </p:txBody>
      </p:sp>
      <p:sp>
        <p:nvSpPr>
          <p:cNvPr id="45" name="矩形 2">
            <a:extLst>
              <a:ext uri="{FF2B5EF4-FFF2-40B4-BE49-F238E27FC236}">
                <a16:creationId xmlns:a16="http://schemas.microsoft.com/office/drawing/2014/main" id="{5C51F711-20AE-6C66-A664-4BDB7216C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800" y="1701870"/>
            <a:ext cx="3232095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Client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</a:rPr>
              <a:t>       用户编写的</a:t>
            </a:r>
            <a:r>
              <a:rPr lang="en-US" altLang="zh-CN" sz="2000" dirty="0">
                <a:solidFill>
                  <a:srgbClr val="000000"/>
                </a:solidFill>
              </a:rPr>
              <a:t>Map Reduce</a:t>
            </a:r>
            <a:r>
              <a:rPr lang="zh-CN" altLang="en-US" sz="2000" dirty="0">
                <a:solidFill>
                  <a:srgbClr val="000000"/>
                </a:solidFill>
              </a:rPr>
              <a:t>程序通过</a:t>
            </a:r>
            <a:r>
              <a:rPr lang="en-US" altLang="zh-CN" sz="2000" dirty="0">
                <a:solidFill>
                  <a:srgbClr val="000000"/>
                </a:solidFill>
              </a:rPr>
              <a:t>Client</a:t>
            </a:r>
            <a:r>
              <a:rPr lang="zh-CN" altLang="en-US" sz="2000" dirty="0">
                <a:solidFill>
                  <a:srgbClr val="000000"/>
                </a:solidFill>
              </a:rPr>
              <a:t>提交到</a:t>
            </a:r>
            <a:r>
              <a:rPr lang="en-US" altLang="zh-CN" sz="2000" dirty="0" err="1">
                <a:solidFill>
                  <a:srgbClr val="000000"/>
                </a:solidFill>
              </a:rPr>
              <a:t>JobTracker</a:t>
            </a:r>
            <a:r>
              <a:rPr lang="zh-CN" altLang="en-US" sz="2000" dirty="0">
                <a:solidFill>
                  <a:srgbClr val="000000"/>
                </a:solidFill>
              </a:rPr>
              <a:t>端并通过</a:t>
            </a:r>
            <a:r>
              <a:rPr lang="en-US" altLang="zh-CN" sz="2000" dirty="0">
                <a:solidFill>
                  <a:srgbClr val="000000"/>
                </a:solidFill>
              </a:rPr>
              <a:t>Client</a:t>
            </a:r>
            <a:r>
              <a:rPr lang="zh-CN" altLang="en-US" sz="2000" dirty="0">
                <a:solidFill>
                  <a:srgbClr val="000000"/>
                </a:solidFill>
              </a:rPr>
              <a:t>提供接口查看作业运行状态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</a:rPr>
              <a:t>2 </a:t>
            </a:r>
            <a:r>
              <a:rPr lang="en-US" altLang="zh-CN" sz="2000" b="1" dirty="0" err="1">
                <a:solidFill>
                  <a:srgbClr val="000000"/>
                </a:solidFill>
              </a:rPr>
              <a:t>JobTracker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solidFill>
                  <a:srgbClr val="000000"/>
                </a:solidFill>
              </a:rPr>
              <a:t>JobTracker</a:t>
            </a:r>
            <a:r>
              <a:rPr lang="zh-CN" altLang="en-US" sz="2000" dirty="0">
                <a:solidFill>
                  <a:srgbClr val="000000"/>
                </a:solidFill>
              </a:rPr>
              <a:t>负责资源监控和作业调度。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solidFill>
                  <a:srgbClr val="000000"/>
                </a:solidFill>
              </a:rPr>
              <a:t>JobTracker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zh-CN" altLang="en-US" sz="2000" dirty="0">
                <a:solidFill>
                  <a:srgbClr val="000000"/>
                </a:solidFill>
              </a:rPr>
              <a:t>跟踪任务的执行进度、资源使用量等信息并告知任务调度器（</a:t>
            </a:r>
            <a:r>
              <a:rPr lang="en-US" altLang="zh-CN" sz="2000" dirty="0">
                <a:solidFill>
                  <a:srgbClr val="000000"/>
                </a:solidFill>
              </a:rPr>
              <a:t>Task Scheduler</a:t>
            </a:r>
            <a:r>
              <a:rPr lang="zh-CN" altLang="en-US" sz="2000" dirty="0">
                <a:solidFill>
                  <a:srgbClr val="000000"/>
                </a:solidFill>
              </a:rPr>
              <a:t>）。调度器会安排任务使用空闲资源或及时转移失败任务到其他节点。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46" name="矩形 2">
            <a:extLst>
              <a:ext uri="{FF2B5EF4-FFF2-40B4-BE49-F238E27FC236}">
                <a16:creationId xmlns:a16="http://schemas.microsoft.com/office/drawing/2014/main" id="{FDC90FF5-76B2-97E4-1A1E-E6148CAE3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5314" y="600627"/>
            <a:ext cx="3377184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</a:rPr>
              <a:t>TaskTracker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solidFill>
                  <a:srgbClr val="000000"/>
                </a:solidFill>
              </a:rPr>
              <a:t>TaskTracker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zh-CN" altLang="en-US" sz="2000" dirty="0">
                <a:solidFill>
                  <a:srgbClr val="000000"/>
                </a:solidFill>
              </a:rPr>
              <a:t>会周期性将本节点上资源的使用情况和任务的运行进度汇报给</a:t>
            </a:r>
            <a:r>
              <a:rPr lang="en-US" altLang="zh-CN" sz="2000" dirty="0" err="1">
                <a:solidFill>
                  <a:srgbClr val="000000"/>
                </a:solidFill>
              </a:rPr>
              <a:t>JobTracker</a:t>
            </a:r>
            <a:r>
              <a:rPr lang="zh-CN" altLang="en-US" sz="2000" dirty="0">
                <a:solidFill>
                  <a:srgbClr val="000000"/>
                </a:solidFill>
              </a:rPr>
              <a:t>，同时接收</a:t>
            </a:r>
            <a:r>
              <a:rPr lang="en-US" altLang="zh-CN" sz="2000" dirty="0" err="1">
                <a:solidFill>
                  <a:srgbClr val="000000"/>
                </a:solidFill>
              </a:rPr>
              <a:t>JobTracker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zh-CN" altLang="en-US" sz="2000" dirty="0">
                <a:solidFill>
                  <a:srgbClr val="000000"/>
                </a:solidFill>
              </a:rPr>
              <a:t>发送命令并执行操作（如启动终止任务等）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solidFill>
                  <a:srgbClr val="000000"/>
                </a:solidFill>
              </a:rPr>
              <a:t>taskTracker</a:t>
            </a:r>
            <a:r>
              <a:rPr lang="zh-CN" altLang="en-US" sz="2000" dirty="0">
                <a:solidFill>
                  <a:srgbClr val="000000"/>
                </a:solidFill>
              </a:rPr>
              <a:t>将各种资源划分为</a:t>
            </a:r>
            <a:r>
              <a:rPr lang="en-US" altLang="zh-CN" sz="2000" dirty="0">
                <a:solidFill>
                  <a:srgbClr val="000000"/>
                </a:solidFill>
              </a:rPr>
              <a:t>slot </a:t>
            </a:r>
            <a:r>
              <a:rPr lang="zh-CN" altLang="en-US" sz="2000" dirty="0">
                <a:solidFill>
                  <a:srgbClr val="000000"/>
                </a:solidFill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</a:rPr>
              <a:t>Hadoop</a:t>
            </a:r>
            <a:r>
              <a:rPr lang="zh-CN" altLang="en-US" sz="2000" dirty="0">
                <a:solidFill>
                  <a:srgbClr val="000000"/>
                </a:solidFill>
              </a:rPr>
              <a:t>调度器的将各个</a:t>
            </a:r>
            <a:r>
              <a:rPr lang="en-US" altLang="zh-CN" sz="2000" dirty="0" err="1">
                <a:solidFill>
                  <a:srgbClr val="000000"/>
                </a:solidFill>
              </a:rPr>
              <a:t>TaskTracker</a:t>
            </a:r>
            <a:r>
              <a:rPr lang="zh-CN" altLang="en-US" sz="2000" dirty="0">
                <a:solidFill>
                  <a:srgbClr val="000000"/>
                </a:solidFill>
              </a:rPr>
              <a:t>上的空闲</a:t>
            </a:r>
            <a:r>
              <a:rPr lang="en-US" altLang="zh-CN" sz="2000" dirty="0">
                <a:solidFill>
                  <a:srgbClr val="000000"/>
                </a:solidFill>
              </a:rPr>
              <a:t>slot</a:t>
            </a:r>
            <a:r>
              <a:rPr lang="zh-CN" altLang="en-US" sz="2000" dirty="0">
                <a:solidFill>
                  <a:srgbClr val="000000"/>
                </a:solidFill>
              </a:rPr>
              <a:t>分配给</a:t>
            </a:r>
            <a:r>
              <a:rPr lang="en-US" altLang="zh-CN" sz="2000" dirty="0">
                <a:solidFill>
                  <a:srgbClr val="000000"/>
                </a:solidFill>
              </a:rPr>
              <a:t>Task</a:t>
            </a:r>
            <a:r>
              <a:rPr lang="zh-CN" altLang="en-US" sz="2000" dirty="0">
                <a:solidFill>
                  <a:srgbClr val="000000"/>
                </a:solidFill>
              </a:rPr>
              <a:t>使用。</a:t>
            </a:r>
            <a:r>
              <a:rPr lang="en-US" altLang="zh-CN" sz="2000" dirty="0">
                <a:solidFill>
                  <a:srgbClr val="000000"/>
                </a:solidFill>
              </a:rPr>
              <a:t>slot </a:t>
            </a:r>
            <a:r>
              <a:rPr lang="zh-CN" altLang="en-US" sz="2000" dirty="0">
                <a:solidFill>
                  <a:srgbClr val="000000"/>
                </a:solidFill>
              </a:rPr>
              <a:t>分为</a:t>
            </a:r>
            <a:r>
              <a:rPr lang="en-US" altLang="zh-CN" sz="2000" dirty="0">
                <a:solidFill>
                  <a:srgbClr val="000000"/>
                </a:solidFill>
              </a:rPr>
              <a:t>Map slot </a:t>
            </a:r>
            <a:r>
              <a:rPr lang="zh-CN" altLang="en-US" sz="2000" dirty="0">
                <a:solidFill>
                  <a:srgbClr val="000000"/>
                </a:solidFill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</a:rPr>
              <a:t>Reduce slot </a:t>
            </a:r>
            <a:r>
              <a:rPr lang="zh-CN" altLang="en-US" sz="2000" dirty="0">
                <a:solidFill>
                  <a:srgbClr val="000000"/>
                </a:solidFill>
              </a:rPr>
              <a:t>两种，分别供</a:t>
            </a:r>
            <a:r>
              <a:rPr lang="en-US" altLang="zh-CN" sz="2000" dirty="0" err="1">
                <a:solidFill>
                  <a:srgbClr val="000000"/>
                </a:solidFill>
              </a:rPr>
              <a:t>MapTask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zh-CN" altLang="en-US" sz="2000" dirty="0">
                <a:solidFill>
                  <a:srgbClr val="000000"/>
                </a:solidFill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</a:rPr>
              <a:t>Reduce Task </a:t>
            </a:r>
            <a:r>
              <a:rPr lang="zh-CN" altLang="en-US" sz="2000" dirty="0">
                <a:solidFill>
                  <a:srgbClr val="000000"/>
                </a:solidFill>
              </a:rPr>
              <a:t>使用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</a:rPr>
              <a:t>）</a:t>
            </a:r>
            <a:r>
              <a:rPr lang="en-US" altLang="zh-CN" sz="2000" b="1" dirty="0">
                <a:solidFill>
                  <a:srgbClr val="000000"/>
                </a:solidFill>
              </a:rPr>
              <a:t>Task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</a:rPr>
              <a:t>包含</a:t>
            </a:r>
            <a:r>
              <a:rPr lang="en-US" altLang="zh-CN" sz="2000" dirty="0">
                <a:solidFill>
                  <a:srgbClr val="000000"/>
                </a:solidFill>
              </a:rPr>
              <a:t>Map Task </a:t>
            </a:r>
            <a:r>
              <a:rPr lang="zh-CN" altLang="en-US" sz="2000" dirty="0">
                <a:solidFill>
                  <a:srgbClr val="000000"/>
                </a:solidFill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</a:rPr>
              <a:t>Reduce Task 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32" name="Object 1">
            <a:extLst>
              <a:ext uri="{FF2B5EF4-FFF2-40B4-BE49-F238E27FC236}">
                <a16:creationId xmlns:a16="http://schemas.microsoft.com/office/drawing/2014/main" id="{D0BE6D82-01D3-B6BB-C9A3-F776D34A8E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723499"/>
              </p:ext>
            </p:extLst>
          </p:nvPr>
        </p:nvGraphicFramePr>
        <p:xfrm>
          <a:off x="196916" y="2033900"/>
          <a:ext cx="5229010" cy="3906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940960" imgH="5220000" progId="Visio.Drawing.15">
                  <p:embed/>
                </p:oleObj>
              </mc:Choice>
              <mc:Fallback>
                <p:oleObj r:id="rId3" imgW="8940960" imgH="5220000" progId="Visio.Drawing.15">
                  <p:embed/>
                  <p:pic>
                    <p:nvPicPr>
                      <p:cNvPr id="2050" name="Object 1">
                        <a:extLst>
                          <a:ext uri="{FF2B5EF4-FFF2-40B4-BE49-F238E27FC236}">
                            <a16:creationId xmlns:a16="http://schemas.microsoft.com/office/drawing/2014/main" id="{6B0839F6-22AE-AD73-FB32-90A47122039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916" y="2033900"/>
                        <a:ext cx="5229010" cy="39062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19A4A1CC-5949-A6DE-FDD7-F33FB8E31820}"/>
              </a:ext>
            </a:extLst>
          </p:cNvPr>
          <p:cNvGrpSpPr/>
          <p:nvPr/>
        </p:nvGrpSpPr>
        <p:grpSpPr>
          <a:xfrm>
            <a:off x="5542919" y="3600813"/>
            <a:ext cx="3173020" cy="3110330"/>
            <a:chOff x="5542919" y="3600813"/>
            <a:chExt cx="3173020" cy="3110330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F9F15C1-7F8C-C043-B904-58AD5167703E}"/>
                </a:ext>
              </a:extLst>
            </p:cNvPr>
            <p:cNvSpPr/>
            <p:nvPr/>
          </p:nvSpPr>
          <p:spPr>
            <a:xfrm>
              <a:off x="5542919" y="3600813"/>
              <a:ext cx="3173020" cy="3110330"/>
            </a:xfrm>
            <a:prstGeom prst="roundRect">
              <a:avLst>
                <a:gd name="adj" fmla="val 8649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E65F7C26-C835-7328-A189-FFD426AE4233}"/>
                </a:ext>
              </a:extLst>
            </p:cNvPr>
            <p:cNvSpPr/>
            <p:nvPr/>
          </p:nvSpPr>
          <p:spPr>
            <a:xfrm>
              <a:off x="5725319" y="4376229"/>
              <a:ext cx="2781081" cy="4710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ResourceManager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7FA8394-13DD-832F-0EB3-CFC858A3DA1B}"/>
                </a:ext>
              </a:extLst>
            </p:cNvPr>
            <p:cNvSpPr txBox="1"/>
            <p:nvPr/>
          </p:nvSpPr>
          <p:spPr>
            <a:xfrm>
              <a:off x="5862407" y="5155978"/>
              <a:ext cx="2344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负责管理集群资源和作业调度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9A3829B-59AA-E410-35F0-A258BEAC62D0}"/>
              </a:ext>
            </a:extLst>
          </p:cNvPr>
          <p:cNvGrpSpPr/>
          <p:nvPr/>
        </p:nvGrpSpPr>
        <p:grpSpPr>
          <a:xfrm>
            <a:off x="8844451" y="610490"/>
            <a:ext cx="3173020" cy="2363619"/>
            <a:chOff x="5542919" y="3600813"/>
            <a:chExt cx="3173020" cy="311033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6DEA025-8FFD-FE57-1C5E-CDA5612F9611}"/>
                </a:ext>
              </a:extLst>
            </p:cNvPr>
            <p:cNvSpPr/>
            <p:nvPr/>
          </p:nvSpPr>
          <p:spPr>
            <a:xfrm>
              <a:off x="5542919" y="3600813"/>
              <a:ext cx="3173020" cy="3110330"/>
            </a:xfrm>
            <a:prstGeom prst="roundRect">
              <a:avLst>
                <a:gd name="adj" fmla="val 8649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C1584CD-8E04-73FA-771B-F14507A5102F}"/>
                </a:ext>
              </a:extLst>
            </p:cNvPr>
            <p:cNvSpPr/>
            <p:nvPr/>
          </p:nvSpPr>
          <p:spPr>
            <a:xfrm>
              <a:off x="5791833" y="4165515"/>
              <a:ext cx="2781081" cy="4710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NodeManager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F7E4D05-DEFF-A76C-029A-9FD08C40EF88}"/>
                </a:ext>
              </a:extLst>
            </p:cNvPr>
            <p:cNvSpPr txBox="1"/>
            <p:nvPr/>
          </p:nvSpPr>
          <p:spPr>
            <a:xfrm>
              <a:off x="5855544" y="5027524"/>
              <a:ext cx="2547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0" i="0" dirty="0">
                  <a:effectLst/>
                  <a:latin typeface="-apple-system"/>
                </a:rPr>
                <a:t>负责管理单个节点上的任务执行和资源使用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9863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165413-FBFE-7769-E1AB-E5031185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F2CDFC21-8292-7ABD-DFB4-8708D53CB8E4}"/>
              </a:ext>
            </a:extLst>
          </p:cNvPr>
          <p:cNvSpPr/>
          <p:nvPr/>
        </p:nvSpPr>
        <p:spPr>
          <a:xfrm>
            <a:off x="1722923" y="1587452"/>
            <a:ext cx="3753852" cy="49674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B827A30-A077-3289-CA94-B452CF0EF455}"/>
              </a:ext>
            </a:extLst>
          </p:cNvPr>
          <p:cNvSpPr/>
          <p:nvPr/>
        </p:nvSpPr>
        <p:spPr>
          <a:xfrm>
            <a:off x="4848315" y="2378381"/>
            <a:ext cx="2087503" cy="3747834"/>
          </a:xfrm>
          <a:prstGeom prst="rect">
            <a:avLst/>
          </a:pr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6D8B4D2-E63D-5E93-2660-F1D0A992868A}"/>
              </a:ext>
            </a:extLst>
          </p:cNvPr>
          <p:cNvSpPr/>
          <p:nvPr/>
        </p:nvSpPr>
        <p:spPr>
          <a:xfrm>
            <a:off x="352620" y="2378381"/>
            <a:ext cx="2087503" cy="3758400"/>
          </a:xfrm>
          <a:prstGeom prst="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633B22-8D75-0C0E-85E9-4FE23CF85CA8}"/>
              </a:ext>
            </a:extLst>
          </p:cNvPr>
          <p:cNvGrpSpPr/>
          <p:nvPr/>
        </p:nvGrpSpPr>
        <p:grpSpPr>
          <a:xfrm rot="16200000">
            <a:off x="5011732" y="-1232935"/>
            <a:ext cx="936948" cy="4301662"/>
            <a:chOff x="8961121" y="-113211"/>
            <a:chExt cx="1080000" cy="322172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685459E-5721-0CBB-6F81-CAF15A37BCAF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DCA51FD2-5113-A5E7-845A-273A98D7785C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98296C4D-21DD-B638-8AF9-14B5DAECD0B4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5282C70-EC01-84DA-BF4D-A5557F5C3692}"/>
              </a:ext>
            </a:extLst>
          </p:cNvPr>
          <p:cNvGrpSpPr/>
          <p:nvPr/>
        </p:nvGrpSpPr>
        <p:grpSpPr>
          <a:xfrm rot="16200000">
            <a:off x="1414471" y="-1232934"/>
            <a:ext cx="1229624" cy="4301662"/>
            <a:chOff x="8961121" y="-113211"/>
            <a:chExt cx="1080000" cy="3221722"/>
          </a:xfrm>
          <a:gradFill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</a:gra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849B384-1575-B8B0-C373-7C6DE9B90EB5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8A24B0F6-D032-CB16-E036-2DD8B45D62A7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0727320A-7246-9C7B-E831-9558A5971141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7EC869E-9380-D801-DCAD-751F64DFBBE9}"/>
              </a:ext>
            </a:extLst>
          </p:cNvPr>
          <p:cNvSpPr txBox="1"/>
          <p:nvPr/>
        </p:nvSpPr>
        <p:spPr>
          <a:xfrm>
            <a:off x="4509747" y="694225"/>
            <a:ext cx="3663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设计思想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731EA62-0EED-3E5C-5167-37CB05346BB1}"/>
              </a:ext>
            </a:extLst>
          </p:cNvPr>
          <p:cNvSpPr txBox="1"/>
          <p:nvPr/>
        </p:nvSpPr>
        <p:spPr>
          <a:xfrm>
            <a:off x="1230905" y="683658"/>
            <a:ext cx="31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MapReduce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F4433997-F475-95C8-B12D-5C9F4E4E7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0070" y="1777959"/>
            <a:ext cx="463937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rPr>
              <a:t>分布式计算，数据必然经历 读取源数据进行运算，传递运算结果，合并运算结果。</a:t>
            </a:r>
            <a:endParaRPr kumimoji="0" lang="en-US" altLang="zh-CN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rPr>
              <a:t>由于传输数据开销大，原则上先在本节点运算再进行跨节点数据传输。</a:t>
            </a:r>
            <a:endParaRPr kumimoji="0" lang="en-US" altLang="zh-CN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rPr>
              <a:t>显然，重点是传递运算结果。怎么组织传递的数据，保证他们能按照顺序组成最终结果？怎么确定数据要传递到哪个节点？</a:t>
            </a:r>
            <a:endParaRPr kumimoji="0" lang="en-US" altLang="zh-CN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rPr>
              <a:t>数据有序性，数据去向节点定位。 </a:t>
            </a:r>
            <a:endParaRPr kumimoji="0" lang="en-US" altLang="zh-CN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rPr>
              <a:t>保证数据有序？排序；定位节点也依赖数据具体的组织形式，也绕不开排序。</a:t>
            </a:r>
            <a:endParaRPr kumimoji="0" lang="en-US" altLang="zh-CN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rPr>
              <a:t>所以mapreduce以排序为中心，实现数据传递。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9509E2-C3EB-59F8-1B62-26F29F9EF1A8}"/>
              </a:ext>
            </a:extLst>
          </p:cNvPr>
          <p:cNvSpPr/>
          <p:nvPr/>
        </p:nvSpPr>
        <p:spPr>
          <a:xfrm>
            <a:off x="760396" y="3089709"/>
            <a:ext cx="1222408" cy="2204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19EFCB-AA10-7826-8FAA-B097A1AE1B1E}"/>
              </a:ext>
            </a:extLst>
          </p:cNvPr>
          <p:cNvSpPr/>
          <p:nvPr/>
        </p:nvSpPr>
        <p:spPr>
          <a:xfrm>
            <a:off x="2957706" y="3089709"/>
            <a:ext cx="1222408" cy="2204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FDFA138-A4CF-8F2F-5C33-0A9D26F32614}"/>
              </a:ext>
            </a:extLst>
          </p:cNvPr>
          <p:cNvSpPr/>
          <p:nvPr/>
        </p:nvSpPr>
        <p:spPr>
          <a:xfrm>
            <a:off x="5277462" y="3089709"/>
            <a:ext cx="1222408" cy="2204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8EA35E3-2B88-FD4D-B23D-1939B02B0088}"/>
              </a:ext>
            </a:extLst>
          </p:cNvPr>
          <p:cNvSpPr txBox="1"/>
          <p:nvPr/>
        </p:nvSpPr>
        <p:spPr>
          <a:xfrm>
            <a:off x="945958" y="371695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输入及运算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13F651C-0258-1B06-4759-507D068554CD}"/>
              </a:ext>
            </a:extLst>
          </p:cNvPr>
          <p:cNvCxnSpPr/>
          <p:nvPr/>
        </p:nvCxnSpPr>
        <p:spPr>
          <a:xfrm>
            <a:off x="2013055" y="4040116"/>
            <a:ext cx="94465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E52C8E0-D768-6C02-4ECA-97A53A60605A}"/>
              </a:ext>
            </a:extLst>
          </p:cNvPr>
          <p:cNvCxnSpPr/>
          <p:nvPr/>
        </p:nvCxnSpPr>
        <p:spPr>
          <a:xfrm>
            <a:off x="4332811" y="4040115"/>
            <a:ext cx="94465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9C0D0F5-F5AF-1A88-778B-C56AA82833AC}"/>
              </a:ext>
            </a:extLst>
          </p:cNvPr>
          <p:cNvSpPr txBox="1"/>
          <p:nvPr/>
        </p:nvSpPr>
        <p:spPr>
          <a:xfrm>
            <a:off x="3190121" y="371694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跨节点传输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D1239B4-A3B8-7442-F220-97EC932CA8BD}"/>
              </a:ext>
            </a:extLst>
          </p:cNvPr>
          <p:cNvSpPr txBox="1"/>
          <p:nvPr/>
        </p:nvSpPr>
        <p:spPr>
          <a:xfrm>
            <a:off x="5556003" y="3728172"/>
            <a:ext cx="74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合并运算结果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468EE82-9BEA-634E-113B-D15771FA3D48}"/>
              </a:ext>
            </a:extLst>
          </p:cNvPr>
          <p:cNvSpPr txBox="1"/>
          <p:nvPr/>
        </p:nvSpPr>
        <p:spPr>
          <a:xfrm>
            <a:off x="965488" y="25161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2426C35-0A92-F2BD-8350-D0F2C41BB2DC}"/>
              </a:ext>
            </a:extLst>
          </p:cNvPr>
          <p:cNvSpPr txBox="1"/>
          <p:nvPr/>
        </p:nvSpPr>
        <p:spPr>
          <a:xfrm>
            <a:off x="3111710" y="1802834"/>
            <a:ext cx="114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shuffle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90656A4-41E3-C727-9E1D-1EE4A5ACECE2}"/>
              </a:ext>
            </a:extLst>
          </p:cNvPr>
          <p:cNvSpPr txBox="1"/>
          <p:nvPr/>
        </p:nvSpPr>
        <p:spPr>
          <a:xfrm>
            <a:off x="5557553" y="2595659"/>
            <a:ext cx="94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reduce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4B39BDC-683D-904A-BD96-F4D97478CE5C}"/>
              </a:ext>
            </a:extLst>
          </p:cNvPr>
          <p:cNvSpPr txBox="1"/>
          <p:nvPr/>
        </p:nvSpPr>
        <p:spPr>
          <a:xfrm>
            <a:off x="4180114" y="3621108"/>
            <a:ext cx="2353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&lt;k , {v list} &gt;</a:t>
            </a:r>
            <a:endParaRPr lang="zh-CN" altLang="en-US" sz="1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66DD0AD-7438-7CDD-45E5-C0A5B6CE17F0}"/>
              </a:ext>
            </a:extLst>
          </p:cNvPr>
          <p:cNvSpPr txBox="1"/>
          <p:nvPr/>
        </p:nvSpPr>
        <p:spPr>
          <a:xfrm>
            <a:off x="2001251" y="3574283"/>
            <a:ext cx="2353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&lt;k , v  &gt;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98861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986814" y="1347397"/>
            <a:ext cx="9521686" cy="463029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6531" y="616123"/>
            <a:ext cx="3903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rgbClr val="1E7CA8"/>
                </a:solidFill>
                <a:cs typeface="+mn-ea"/>
                <a:sym typeface="+mn-lt"/>
              </a:rPr>
              <a:t>名词解析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43390" y="1811805"/>
            <a:ext cx="90085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Hadoop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Apache Hadoop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是一个开源的</a:t>
            </a:r>
            <a:r>
              <a:rPr lang="zh-CN" altLang="en-US" sz="2800" dirty="0">
                <a:solidFill>
                  <a:srgbClr val="FF0000"/>
                </a:solidFill>
                <a:cs typeface="+mn-ea"/>
                <a:sym typeface="+mn-lt"/>
              </a:rPr>
              <a:t>大数据处理框架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，通过</a:t>
            </a:r>
            <a:r>
              <a:rPr lang="zh-CN" altLang="en-US" sz="2800" dirty="0">
                <a:solidFill>
                  <a:srgbClr val="FF0000"/>
                </a:solidFill>
                <a:cs typeface="+mn-ea"/>
                <a:sym typeface="+mn-lt"/>
              </a:rPr>
              <a:t>分布式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存储和计算来处理</a:t>
            </a:r>
            <a:r>
              <a:rPr lang="zh-CN" altLang="en-US" sz="2800" dirty="0">
                <a:cs typeface="+mn-ea"/>
                <a:sym typeface="+mn-lt"/>
              </a:rPr>
              <a:t>大量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的数据。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主要包括两个重要的子系统：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HDFS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Hadoop Distributed File System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         Hadoop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分布式文件系统）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MapReduce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（一种分布式计算模型）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8D0049-4533-6124-33E4-C08EC6B38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>
            <a:extLst>
              <a:ext uri="{FF2B5EF4-FFF2-40B4-BE49-F238E27FC236}">
                <a16:creationId xmlns:a16="http://schemas.microsoft.com/office/drawing/2014/main" id="{A8DB4897-BF2C-D02C-E718-B4955B94172A}"/>
              </a:ext>
            </a:extLst>
          </p:cNvPr>
          <p:cNvSpPr txBox="1"/>
          <p:nvPr/>
        </p:nvSpPr>
        <p:spPr>
          <a:xfrm>
            <a:off x="9261523" y="812526"/>
            <a:ext cx="206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E7CA8"/>
                </a:solidFill>
                <a:cs typeface="+mn-ea"/>
                <a:sym typeface="+mn-lt"/>
              </a:rPr>
              <a:t>分片、格式化数据</a:t>
            </a:r>
            <a:endParaRPr lang="en-US" altLang="zh-CN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DBEEEB0-227E-A614-BF3F-424CAD09CCEF}"/>
              </a:ext>
            </a:extLst>
          </p:cNvPr>
          <p:cNvSpPr txBox="1"/>
          <p:nvPr/>
        </p:nvSpPr>
        <p:spPr>
          <a:xfrm>
            <a:off x="9564480" y="1716855"/>
            <a:ext cx="172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E7CA8"/>
                </a:solidFill>
                <a:cs typeface="+mn-ea"/>
                <a:sym typeface="+mn-lt"/>
              </a:rPr>
              <a:t>执行</a:t>
            </a:r>
            <a:r>
              <a:rPr lang="en-US" altLang="zh-CN" b="1" dirty="0" err="1">
                <a:solidFill>
                  <a:srgbClr val="1E7CA8"/>
                </a:solidFill>
                <a:cs typeface="+mn-ea"/>
                <a:sym typeface="+mn-lt"/>
              </a:rPr>
              <a:t>MapTask</a:t>
            </a:r>
            <a:endParaRPr lang="en-US" altLang="zh-CN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8D7A516-D107-0ED6-F36E-F7048B249E77}"/>
              </a:ext>
            </a:extLst>
          </p:cNvPr>
          <p:cNvSpPr txBox="1"/>
          <p:nvPr/>
        </p:nvSpPr>
        <p:spPr>
          <a:xfrm>
            <a:off x="10196012" y="2815175"/>
            <a:ext cx="162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E7CA8"/>
                </a:solidFill>
                <a:cs typeface="+mn-ea"/>
                <a:sym typeface="+mn-lt"/>
              </a:rPr>
              <a:t>shuffle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E684F1E0-C340-18EC-C86E-207A39EA64E2}"/>
              </a:ext>
            </a:extLst>
          </p:cNvPr>
          <p:cNvSpPr txBox="1"/>
          <p:nvPr/>
        </p:nvSpPr>
        <p:spPr>
          <a:xfrm>
            <a:off x="9351696" y="4216985"/>
            <a:ext cx="222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E7CA8"/>
                </a:solidFill>
                <a:cs typeface="+mn-ea"/>
                <a:sym typeface="+mn-lt"/>
              </a:rPr>
              <a:t>执行</a:t>
            </a:r>
            <a:r>
              <a:rPr lang="en-US" altLang="zh-CN" b="1" dirty="0" err="1">
                <a:solidFill>
                  <a:srgbClr val="1E7CA8"/>
                </a:solidFill>
                <a:cs typeface="+mn-ea"/>
                <a:sym typeface="+mn-lt"/>
              </a:rPr>
              <a:t>ReduceTask</a:t>
            </a:r>
            <a:endParaRPr lang="en-US" altLang="zh-CN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E7E937D-FBC3-A907-0CCB-F4226E041889}"/>
              </a:ext>
            </a:extLst>
          </p:cNvPr>
          <p:cNvSpPr txBox="1"/>
          <p:nvPr/>
        </p:nvSpPr>
        <p:spPr>
          <a:xfrm>
            <a:off x="10087795" y="5291826"/>
            <a:ext cx="117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E7CA8"/>
                </a:solidFill>
                <a:cs typeface="+mn-ea"/>
                <a:sym typeface="+mn-lt"/>
              </a:rPr>
              <a:t>写入文件</a:t>
            </a:r>
            <a:endParaRPr lang="en-US" altLang="zh-CN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2899298-E49C-EE38-914E-A5D6BC18BE68}"/>
              </a:ext>
            </a:extLst>
          </p:cNvPr>
          <p:cNvGrpSpPr/>
          <p:nvPr/>
        </p:nvGrpSpPr>
        <p:grpSpPr>
          <a:xfrm rot="5400000">
            <a:off x="8129547" y="3196466"/>
            <a:ext cx="6858000" cy="465068"/>
            <a:chOff x="9237" y="3457494"/>
            <a:chExt cx="12192000" cy="396683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6BDC4EEF-D658-5596-763F-476872CDFF6A}"/>
                </a:ext>
              </a:extLst>
            </p:cNvPr>
            <p:cNvCxnSpPr/>
            <p:nvPr/>
          </p:nvCxnSpPr>
          <p:spPr>
            <a:xfrm>
              <a:off x="9237" y="3659094"/>
              <a:ext cx="12192000" cy="0"/>
            </a:xfrm>
            <a:prstGeom prst="line">
              <a:avLst/>
            </a:prstGeom>
            <a:ln w="76200">
              <a:solidFill>
                <a:srgbClr val="1E7C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24B78B95-8C9B-CB37-2B63-4C65000963FD}"/>
                </a:ext>
              </a:extLst>
            </p:cNvPr>
            <p:cNvSpPr/>
            <p:nvPr/>
          </p:nvSpPr>
          <p:spPr>
            <a:xfrm>
              <a:off x="1634837" y="3551937"/>
              <a:ext cx="237067" cy="2143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F7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37F46C0E-8347-441F-F369-96FC841048CA}"/>
                </a:ext>
              </a:extLst>
            </p:cNvPr>
            <p:cNvSpPr/>
            <p:nvPr/>
          </p:nvSpPr>
          <p:spPr>
            <a:xfrm>
              <a:off x="3231348" y="3559831"/>
              <a:ext cx="237067" cy="2143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F7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5C9BF159-A7C8-4BB5-868B-3531199D0340}"/>
                </a:ext>
              </a:extLst>
            </p:cNvPr>
            <p:cNvSpPr/>
            <p:nvPr/>
          </p:nvSpPr>
          <p:spPr>
            <a:xfrm>
              <a:off x="5182013" y="3559831"/>
              <a:ext cx="237067" cy="2143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F7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3C79E88B-F666-3FD2-A45D-C94FCC901E1B}"/>
                </a:ext>
              </a:extLst>
            </p:cNvPr>
            <p:cNvSpPr/>
            <p:nvPr/>
          </p:nvSpPr>
          <p:spPr>
            <a:xfrm>
              <a:off x="7641008" y="3559831"/>
              <a:ext cx="237067" cy="2143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F7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CD4A6BDF-4ED4-12E7-E899-59365EB56B8C}"/>
                </a:ext>
              </a:extLst>
            </p:cNvPr>
            <p:cNvSpPr/>
            <p:nvPr/>
          </p:nvSpPr>
          <p:spPr>
            <a:xfrm>
              <a:off x="9603129" y="3551937"/>
              <a:ext cx="237067" cy="2143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F7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177C982E-F4B6-5EE8-A03A-0F0DEBECC9C4}"/>
                </a:ext>
              </a:extLst>
            </p:cNvPr>
            <p:cNvSpPr/>
            <p:nvPr/>
          </p:nvSpPr>
          <p:spPr>
            <a:xfrm rot="5400000">
              <a:off x="10901001" y="3384578"/>
              <a:ext cx="369331" cy="549030"/>
            </a:xfrm>
            <a:prstGeom prst="triangle">
              <a:avLst/>
            </a:prstGeom>
            <a:solidFill>
              <a:srgbClr val="1E7C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3F13F3A9-2B38-C65E-F301-5FD767F6D308}"/>
                </a:ext>
              </a:extLst>
            </p:cNvPr>
            <p:cNvSpPr/>
            <p:nvPr/>
          </p:nvSpPr>
          <p:spPr>
            <a:xfrm rot="5400000">
              <a:off x="586571" y="3367645"/>
              <a:ext cx="369331" cy="549030"/>
            </a:xfrm>
            <a:prstGeom prst="triangle">
              <a:avLst/>
            </a:prstGeom>
            <a:solidFill>
              <a:srgbClr val="1E7C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853424D7-DFFC-512A-0BF1-B155F381EEBE}"/>
                </a:ext>
              </a:extLst>
            </p:cNvPr>
            <p:cNvSpPr/>
            <p:nvPr/>
          </p:nvSpPr>
          <p:spPr>
            <a:xfrm rot="5400000">
              <a:off x="6294667" y="3394997"/>
              <a:ext cx="369331" cy="549030"/>
            </a:xfrm>
            <a:prstGeom prst="triangle">
              <a:avLst/>
            </a:prstGeom>
            <a:solidFill>
              <a:srgbClr val="1E7C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A1C686A-D3F5-A8C6-BA54-D10A550DE333}"/>
              </a:ext>
            </a:extLst>
          </p:cNvPr>
          <p:cNvGrpSpPr/>
          <p:nvPr/>
        </p:nvGrpSpPr>
        <p:grpSpPr>
          <a:xfrm>
            <a:off x="1165716" y="44385"/>
            <a:ext cx="7815637" cy="3172556"/>
            <a:chOff x="2431369" y="3642275"/>
            <a:chExt cx="8581263" cy="501777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59B3EBE-FE84-D4F2-CAF5-D08D21F1A568}"/>
                </a:ext>
              </a:extLst>
            </p:cNvPr>
            <p:cNvGrpSpPr/>
            <p:nvPr/>
          </p:nvGrpSpPr>
          <p:grpSpPr>
            <a:xfrm>
              <a:off x="2431369" y="3642275"/>
              <a:ext cx="8581263" cy="5017770"/>
              <a:chOff x="419689" y="1748202"/>
              <a:chExt cx="8581263" cy="5017770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AB1AF373-CCA5-32BE-9B0F-2D493AF3B7A8}"/>
                  </a:ext>
                </a:extLst>
              </p:cNvPr>
              <p:cNvGrpSpPr/>
              <p:nvPr/>
            </p:nvGrpSpPr>
            <p:grpSpPr>
              <a:xfrm>
                <a:off x="419689" y="1748202"/>
                <a:ext cx="8581263" cy="5017770"/>
                <a:chOff x="419689" y="1748202"/>
                <a:chExt cx="8581263" cy="5017770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C21AC6CF-51EB-77E5-D8DD-60A6C1AAA5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9689" y="1748202"/>
                  <a:ext cx="8581263" cy="5017770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DCE49FAF-FDB6-149E-A18D-D30C5AED9196}"/>
                    </a:ext>
                  </a:extLst>
                </p:cNvPr>
                <p:cNvSpPr/>
                <p:nvPr/>
              </p:nvSpPr>
              <p:spPr>
                <a:xfrm>
                  <a:off x="419689" y="6554916"/>
                  <a:ext cx="3233581" cy="211056"/>
                </a:xfrm>
                <a:prstGeom prst="rect">
                  <a:avLst/>
                </a:prstGeom>
                <a:gradFill>
                  <a:gsLst>
                    <a:gs pos="100000">
                      <a:srgbClr val="BABABA"/>
                    </a:gs>
                    <a:gs pos="0">
                      <a:srgbClr val="C0C0C0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394BF87-DAB1-1A9A-9BE0-65B0940EE054}"/>
                  </a:ext>
                </a:extLst>
              </p:cNvPr>
              <p:cNvSpPr/>
              <p:nvPr/>
            </p:nvSpPr>
            <p:spPr>
              <a:xfrm>
                <a:off x="635726" y="1748202"/>
                <a:ext cx="3532470" cy="25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A8AC827-B58A-DC12-DE6E-056DCBEE544F}"/>
                </a:ext>
              </a:extLst>
            </p:cNvPr>
            <p:cNvSpPr/>
            <p:nvPr/>
          </p:nvSpPr>
          <p:spPr>
            <a:xfrm>
              <a:off x="2981960" y="3794760"/>
              <a:ext cx="772160" cy="121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8091062-CE01-0BFF-D5A8-18E9A62228BF}"/>
              </a:ext>
            </a:extLst>
          </p:cNvPr>
          <p:cNvGrpSpPr/>
          <p:nvPr/>
        </p:nvGrpSpPr>
        <p:grpSpPr>
          <a:xfrm>
            <a:off x="1117058" y="3429000"/>
            <a:ext cx="7893160" cy="3403852"/>
            <a:chOff x="-11165342" y="-120015"/>
            <a:chExt cx="10944860" cy="497018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164EC8A-6EC5-1B21-22E4-3A7B8F2F5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165342" y="-120015"/>
              <a:ext cx="10944860" cy="4970186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6350B9-5694-6320-93FC-2B1446581390}"/>
                </a:ext>
              </a:extLst>
            </p:cNvPr>
            <p:cNvSpPr/>
            <p:nvPr/>
          </p:nvSpPr>
          <p:spPr>
            <a:xfrm>
              <a:off x="-2865449" y="3535687"/>
              <a:ext cx="2637982" cy="1314483"/>
            </a:xfrm>
            <a:prstGeom prst="rect">
              <a:avLst/>
            </a:prstGeom>
            <a:solidFill>
              <a:srgbClr val="FFFF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286628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6F8B9-D17B-35C4-45C7-97FD0B910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9882D14C-3A28-2BE6-C921-B4BB8348904F}"/>
              </a:ext>
            </a:extLst>
          </p:cNvPr>
          <p:cNvSpPr/>
          <p:nvPr/>
        </p:nvSpPr>
        <p:spPr>
          <a:xfrm>
            <a:off x="654206" y="1142924"/>
            <a:ext cx="10638262" cy="4779730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78A9C1-C6D9-88D1-724A-00145D463D63}"/>
              </a:ext>
            </a:extLst>
          </p:cNvPr>
          <p:cNvSpPr txBox="1"/>
          <p:nvPr/>
        </p:nvSpPr>
        <p:spPr>
          <a:xfrm>
            <a:off x="424590" y="442072"/>
            <a:ext cx="3903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600" normalizeH="0" baseline="0" noProof="0" dirty="0">
                <a:ln>
                  <a:noFill/>
                </a:ln>
                <a:solidFill>
                  <a:srgbClr val="1E7CA8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参考资料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6E8B7E-BFCF-A720-AA52-A5DD8B97E4A7}"/>
              </a:ext>
            </a:extLst>
          </p:cNvPr>
          <p:cNvSpPr txBox="1"/>
          <p:nvPr/>
        </p:nvSpPr>
        <p:spPr>
          <a:xfrm>
            <a:off x="1280487" y="1829225"/>
            <a:ext cx="1001198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Apache Hadoop</a:t>
            </a:r>
            <a:r>
              <a:rPr lang="zh-CN" altLang="en-US" sz="2000" dirty="0"/>
              <a:t>手册 </a:t>
            </a:r>
            <a:endParaRPr lang="en-US" altLang="zh-CN" sz="2000" dirty="0"/>
          </a:p>
          <a:p>
            <a:r>
              <a:rPr lang="zh-CN" altLang="en-US" sz="2000" dirty="0">
                <a:hlinkClick r:id="rId3"/>
              </a:rPr>
              <a:t>https://hadoop.apache.org/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What Is Hadoop?</a:t>
            </a:r>
          </a:p>
          <a:p>
            <a:r>
              <a:rPr lang="en-US" altLang="zh-CN" sz="2000" dirty="0">
                <a:hlinkClick r:id="rId4"/>
              </a:rPr>
              <a:t>https://www.youtube.com/watch?v=aReuLtY0YMI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HDFS</a:t>
            </a:r>
            <a:r>
              <a:rPr lang="zh-CN" altLang="en-US" sz="2000" dirty="0"/>
              <a:t>分布式文件存储系统</a:t>
            </a:r>
            <a:endParaRPr lang="en-US" altLang="zh-CN" sz="2000" dirty="0"/>
          </a:p>
          <a:p>
            <a:r>
              <a:rPr lang="en-US" altLang="zh-CN" sz="2000" dirty="0">
                <a:hlinkClick r:id="rId5"/>
              </a:rPr>
              <a:t>https://www.bilibili.com/video/BV1xp4y1W74g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《</a:t>
            </a:r>
            <a:r>
              <a:rPr lang="zh-CN" altLang="en-US" sz="2000" dirty="0"/>
              <a:t>大数据技术原理与应用</a:t>
            </a:r>
            <a:r>
              <a:rPr lang="en-US" altLang="zh-CN" sz="2000" dirty="0"/>
              <a:t>(</a:t>
            </a:r>
            <a:r>
              <a:rPr lang="zh-CN" altLang="en-US" sz="2000" dirty="0"/>
              <a:t>第</a:t>
            </a:r>
            <a:r>
              <a:rPr lang="en-US" altLang="zh-CN" sz="2000" dirty="0"/>
              <a:t>3</a:t>
            </a:r>
            <a:r>
              <a:rPr lang="zh-CN" altLang="en-US" sz="2000" dirty="0"/>
              <a:t>版</a:t>
            </a:r>
            <a:r>
              <a:rPr lang="en-US" altLang="zh-CN" sz="2000" dirty="0"/>
              <a:t>)》P131-135 MapReduce</a:t>
            </a:r>
            <a:r>
              <a:rPr lang="zh-CN" altLang="en-US" sz="2000" dirty="0"/>
              <a:t>的工作流程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674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 16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0" y="-11121"/>
            <a:ext cx="6096000" cy="6858000"/>
            <a:chOff x="0" y="0"/>
            <a:chExt cx="6096000" cy="6858000"/>
          </a:xfrm>
        </p:grpSpPr>
        <p:cxnSp>
          <p:nvCxnSpPr>
            <p:cNvPr id="168" name="直接连接符 167"/>
            <p:cNvCxnSpPr/>
            <p:nvPr/>
          </p:nvCxnSpPr>
          <p:spPr>
            <a:xfrm>
              <a:off x="0" y="161364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0" y="28950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>
              <a:off x="0" y="41764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0" y="54579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0" y="67393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0" y="80207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0" y="93022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0" y="105836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0" y="118650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0" y="131464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>
              <a:off x="0" y="144279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0" y="157093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>
              <a:off x="0" y="169907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0" y="182721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0" y="195536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0" y="208350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0" y="221164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>
              <a:off x="0" y="233978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0" y="246793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>
              <a:off x="0" y="259607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>
              <a:off x="0" y="272421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>
              <a:off x="0" y="285235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>
              <a:off x="0" y="298050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>
              <a:off x="0" y="310864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0" y="323678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0" y="336492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0" y="349307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0" y="362121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0" y="374935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0" y="387749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0" y="400564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>
              <a:off x="0" y="413378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>
              <a:off x="0" y="426192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0" y="439007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0" y="451821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>
              <a:off x="0" y="464635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0" y="477449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0" y="490264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>
              <a:off x="0" y="503078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0" y="515892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0" y="528706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0" y="541521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0" y="554335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>
              <a:off x="0" y="567149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0" y="579963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>
              <a:off x="0" y="592778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0" y="605592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>
              <a:off x="0" y="618406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>
              <a:off x="0" y="631220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0" y="644035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>
              <a:off x="0" y="656849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>
              <a:off x="0" y="6696636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>
              <a:off x="143436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/>
          </p:nvCxnSpPr>
          <p:spPr>
            <a:xfrm>
              <a:off x="25716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/>
          </p:nvCxnSpPr>
          <p:spPr>
            <a:xfrm>
              <a:off x="37089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48462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>
              <a:off x="59835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>
              <a:off x="71208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>
              <a:off x="82580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>
              <a:off x="93953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>
              <a:off x="105326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>
              <a:off x="116699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>
              <a:off x="128072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>
              <a:off x="139445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>
              <a:off x="150818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>
              <a:off x="162190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>
              <a:off x="173563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>
              <a:off x="184936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>
              <a:off x="196309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>
              <a:off x="207682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>
              <a:off x="219055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>
              <a:off x="230428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241801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>
              <a:off x="253173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>
              <a:off x="264546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275919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287292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298665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/>
            <p:nvPr/>
          </p:nvCxnSpPr>
          <p:spPr>
            <a:xfrm>
              <a:off x="310038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/>
            <p:nvPr/>
          </p:nvCxnSpPr>
          <p:spPr>
            <a:xfrm>
              <a:off x="321411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/>
            <p:cNvCxnSpPr/>
            <p:nvPr/>
          </p:nvCxnSpPr>
          <p:spPr>
            <a:xfrm>
              <a:off x="332784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/>
            <p:nvPr/>
          </p:nvCxnSpPr>
          <p:spPr>
            <a:xfrm>
              <a:off x="344156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/>
            <p:cNvCxnSpPr/>
            <p:nvPr/>
          </p:nvCxnSpPr>
          <p:spPr>
            <a:xfrm>
              <a:off x="355529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/>
            <p:cNvCxnSpPr/>
            <p:nvPr/>
          </p:nvCxnSpPr>
          <p:spPr>
            <a:xfrm>
              <a:off x="366902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/>
            <p:nvPr/>
          </p:nvCxnSpPr>
          <p:spPr>
            <a:xfrm>
              <a:off x="378275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/>
            <p:cNvCxnSpPr/>
            <p:nvPr/>
          </p:nvCxnSpPr>
          <p:spPr>
            <a:xfrm>
              <a:off x="389648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>
              <a:off x="401021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>
              <a:off x="412394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>
              <a:off x="423767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>
              <a:off x="435139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>
              <a:off x="446512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>
              <a:off x="457885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>
              <a:off x="469258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/>
            <p:cNvCxnSpPr/>
            <p:nvPr/>
          </p:nvCxnSpPr>
          <p:spPr>
            <a:xfrm>
              <a:off x="480631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/>
            <p:cNvCxnSpPr/>
            <p:nvPr/>
          </p:nvCxnSpPr>
          <p:spPr>
            <a:xfrm>
              <a:off x="492004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/>
            <p:nvPr/>
          </p:nvCxnSpPr>
          <p:spPr>
            <a:xfrm>
              <a:off x="503377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/>
            <p:cNvCxnSpPr/>
            <p:nvPr/>
          </p:nvCxnSpPr>
          <p:spPr>
            <a:xfrm>
              <a:off x="514750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>
              <a:off x="526122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>
              <a:off x="537495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/>
            <p:cNvCxnSpPr/>
            <p:nvPr/>
          </p:nvCxnSpPr>
          <p:spPr>
            <a:xfrm>
              <a:off x="548868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/>
            <p:cNvCxnSpPr/>
            <p:nvPr/>
          </p:nvCxnSpPr>
          <p:spPr>
            <a:xfrm>
              <a:off x="560241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/>
            <p:nvPr/>
          </p:nvCxnSpPr>
          <p:spPr>
            <a:xfrm>
              <a:off x="571614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/>
            <p:cNvCxnSpPr/>
            <p:nvPr/>
          </p:nvCxnSpPr>
          <p:spPr>
            <a:xfrm>
              <a:off x="582987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/>
            <p:cNvCxnSpPr/>
            <p:nvPr/>
          </p:nvCxnSpPr>
          <p:spPr>
            <a:xfrm>
              <a:off x="5943601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矩形: 圆角 162"/>
          <p:cNvSpPr/>
          <p:nvPr/>
        </p:nvSpPr>
        <p:spPr>
          <a:xfrm>
            <a:off x="712080" y="545790"/>
            <a:ext cx="10540373" cy="5791205"/>
          </a:xfrm>
          <a:prstGeom prst="roundRect">
            <a:avLst>
              <a:gd name="adj" fmla="val 6751"/>
            </a:avLst>
          </a:prstGeom>
          <a:solidFill>
            <a:schemeClr val="bg1"/>
          </a:solidFill>
          <a:ln>
            <a:noFill/>
          </a:ln>
          <a:effectLst>
            <a:outerShdw blurRad="190500" dist="254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6140835" y="1459403"/>
            <a:ext cx="470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1364" y="2973383"/>
            <a:ext cx="4840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9A5C1"/>
                </a:solidFill>
                <a:cs typeface="+mn-ea"/>
                <a:sym typeface="+mn-lt"/>
              </a:rPr>
              <a:t>感谢观看</a:t>
            </a: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802005"/>
            <a:ext cx="1780540" cy="746760"/>
          </a:xfrm>
          <a:prstGeom prst="rect">
            <a:avLst/>
          </a:prstGeom>
        </p:spPr>
      </p:pic>
      <p:pic>
        <p:nvPicPr>
          <p:cNvPr id="5" name="图片 4" descr="八月"/>
          <p:cNvPicPr>
            <a:picLocks noChangeAspect="1"/>
          </p:cNvPicPr>
          <p:nvPr/>
        </p:nvPicPr>
        <p:blipFill>
          <a:blip r:embed="rId4">
            <a:lum bright="6000" contrast="6000"/>
          </a:blip>
          <a:srcRect l="24286" t="7753" r="20684" b="9705"/>
          <a:stretch>
            <a:fillRect/>
          </a:stretch>
        </p:blipFill>
        <p:spPr>
          <a:xfrm>
            <a:off x="1247140" y="1087120"/>
            <a:ext cx="4534535" cy="453453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 15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0" y="-11121"/>
            <a:ext cx="6096000" cy="6858000"/>
            <a:chOff x="0" y="0"/>
            <a:chExt cx="6096000" cy="685800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0" y="161364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0" y="28950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0" y="41764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0" y="54579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0" y="67393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0" y="80207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0" y="93022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0" y="105836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0" y="118650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0" y="131464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0" y="144279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0" y="157093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0" y="169907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0" y="182721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0" y="195536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0" y="208350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0" y="221164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0" y="233978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0" y="246793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0" y="259607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0" y="272421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0" y="285235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0" y="298050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0" y="310864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0" y="323678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0" y="336492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0" y="349307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0" y="362121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0" y="374935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0" y="387749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0" y="400564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0" y="413378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0" y="426192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0" y="439007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0" y="451821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0" y="464635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0" y="477449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0" y="490264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0" y="503078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0" y="515892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0" y="528706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0" y="541521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0" y="554335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0" y="567149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0" y="579963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0" y="592778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0" y="605592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0" y="618406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0" y="631220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0" y="644035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0" y="656849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0" y="6696636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143436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25716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37089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48462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59835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71208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82580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93953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105326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116699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128072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139445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150818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162190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173563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184936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196309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207682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219055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230428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241801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253173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264546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275919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287292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298665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310038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>
              <a:off x="321411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332784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344156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355529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366902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378275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389648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401021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>
              <a:off x="412394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423767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435139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>
              <a:off x="446512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457885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469258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480631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492004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503377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514750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526122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537495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548868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560241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>
              <a:off x="571614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>
              <a:off x="582987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>
              <a:off x="5943601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: 圆角 3"/>
          <p:cNvSpPr/>
          <p:nvPr/>
        </p:nvSpPr>
        <p:spPr>
          <a:xfrm>
            <a:off x="825809" y="1638511"/>
            <a:ext cx="10516822" cy="4501214"/>
          </a:xfrm>
          <a:prstGeom prst="roundRect">
            <a:avLst>
              <a:gd name="adj" fmla="val 6751"/>
            </a:avLst>
          </a:prstGeom>
          <a:solidFill>
            <a:schemeClr val="bg1"/>
          </a:solidFill>
          <a:ln>
            <a:noFill/>
          </a:ln>
          <a:effectLst>
            <a:outerShdw blurRad="190500" dist="254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4169229" y="465451"/>
            <a:ext cx="3853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E7CA8"/>
                </a:solidFill>
                <a:cs typeface="+mn-ea"/>
                <a:sym typeface="+mn-lt"/>
              </a:rPr>
              <a:t>目</a:t>
            </a:r>
            <a:r>
              <a:rPr lang="zh-CN" altLang="en-US" sz="3600" b="1" dirty="0">
                <a:gradFill>
                  <a:gsLst>
                    <a:gs pos="30000">
                      <a:srgbClr val="0D4E81"/>
                    </a:gs>
                    <a:gs pos="100000">
                      <a:srgbClr val="037FBD"/>
                    </a:gs>
                  </a:gsLst>
                  <a:lin ang="2700000" scaled="1"/>
                </a:gradFill>
                <a:cs typeface="+mn-ea"/>
                <a:sym typeface="+mn-lt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录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dirty="0">
                <a:solidFill>
                  <a:srgbClr val="1E7CA8"/>
                </a:solidFill>
                <a:cs typeface="+mn-ea"/>
                <a:sym typeface="+mn-lt"/>
              </a:rPr>
              <a:t>cont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ents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5317674" y="436197"/>
            <a:ext cx="190500" cy="135318"/>
            <a:chOff x="5372100" y="500744"/>
            <a:chExt cx="190500" cy="135318"/>
          </a:xfrm>
        </p:grpSpPr>
        <p:cxnSp>
          <p:nvCxnSpPr>
            <p:cNvPr id="169" name="直接连接符 168"/>
            <p:cNvCxnSpPr/>
            <p:nvPr/>
          </p:nvCxnSpPr>
          <p:spPr>
            <a:xfrm>
              <a:off x="5372100" y="500744"/>
              <a:ext cx="190500" cy="0"/>
            </a:xfrm>
            <a:prstGeom prst="line">
              <a:avLst/>
            </a:prstGeom>
            <a:ln>
              <a:solidFill>
                <a:srgbClr val="0D4E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>
              <a:off x="5372100" y="500744"/>
              <a:ext cx="0" cy="135318"/>
            </a:xfrm>
            <a:prstGeom prst="line">
              <a:avLst/>
            </a:prstGeom>
            <a:ln>
              <a:solidFill>
                <a:srgbClr val="0D4E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/>
        </p:nvGrpSpPr>
        <p:grpSpPr>
          <a:xfrm flipH="1" flipV="1">
            <a:off x="6697438" y="1313308"/>
            <a:ext cx="190500" cy="135318"/>
            <a:chOff x="5372100" y="500744"/>
            <a:chExt cx="190500" cy="135318"/>
          </a:xfrm>
        </p:grpSpPr>
        <p:cxnSp>
          <p:nvCxnSpPr>
            <p:cNvPr id="172" name="直接连接符 171"/>
            <p:cNvCxnSpPr/>
            <p:nvPr/>
          </p:nvCxnSpPr>
          <p:spPr>
            <a:xfrm>
              <a:off x="5372100" y="500744"/>
              <a:ext cx="190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5372100" y="500744"/>
              <a:ext cx="0" cy="1353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文本框 173"/>
          <p:cNvSpPr txBox="1"/>
          <p:nvPr/>
        </p:nvSpPr>
        <p:spPr>
          <a:xfrm>
            <a:off x="2486857" y="3052469"/>
            <a:ext cx="1992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01</a:t>
            </a:r>
            <a:endParaRPr lang="zh-CN" altLang="en-US" sz="66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1550684" y="4230806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Hadoop</a:t>
            </a:r>
            <a:r>
              <a:rPr lang="zh-CN" altLang="en-US" sz="2800" b="1" dirty="0">
                <a:solidFill>
                  <a:srgbClr val="1E7CA8"/>
                </a:solidFill>
                <a:cs typeface="+mn-ea"/>
                <a:sym typeface="+mn-lt"/>
              </a:rPr>
              <a:t>总框架</a:t>
            </a:r>
          </a:p>
        </p:txBody>
      </p:sp>
      <p:sp>
        <p:nvSpPr>
          <p:cNvPr id="176" name="文本框 175"/>
          <p:cNvSpPr txBox="1"/>
          <p:nvPr/>
        </p:nvSpPr>
        <p:spPr>
          <a:xfrm>
            <a:off x="5517247" y="3052469"/>
            <a:ext cx="1992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02</a:t>
            </a:r>
            <a:endParaRPr lang="zh-CN" altLang="en-US" sz="66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4581074" y="4230806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HDFS</a:t>
            </a:r>
            <a:endParaRPr lang="zh-CN" altLang="en-US" sz="2800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8357227" y="3044485"/>
            <a:ext cx="1992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03</a:t>
            </a:r>
            <a:endParaRPr lang="zh-CN" altLang="en-US" sz="66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7421054" y="4222822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MapReduce</a:t>
            </a:r>
            <a:endParaRPr lang="zh-CN" altLang="en-US" sz="2800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cxnSp>
        <p:nvCxnSpPr>
          <p:cNvPr id="182" name="直接连接符 181"/>
          <p:cNvCxnSpPr/>
          <p:nvPr/>
        </p:nvCxnSpPr>
        <p:spPr>
          <a:xfrm>
            <a:off x="4865384" y="3363832"/>
            <a:ext cx="0" cy="9708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>
            <a:off x="7347328" y="3363832"/>
            <a:ext cx="0" cy="9708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3077739"/>
          </a:xfrm>
          <a:prstGeom prst="rect">
            <a:avLst/>
          </a:prstGeom>
          <a:gradFill flip="none" rotWithShape="1">
            <a:gsLst>
              <a:gs pos="100000">
                <a:srgbClr val="1E7CA8"/>
              </a:gs>
              <a:gs pos="22000">
                <a:srgbClr val="80D6CE"/>
              </a:gs>
              <a:gs pos="70000">
                <a:srgbClr val="19A5C1">
                  <a:alpha val="87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2094" y="1655847"/>
            <a:ext cx="5123906" cy="4782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93698" y="1637211"/>
            <a:ext cx="4438650" cy="4782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140619" y="1883155"/>
            <a:ext cx="49553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Hadoop</a:t>
            </a:r>
            <a:r>
              <a:rPr lang="zh-CN" altLang="zh-CN" sz="2400" dirty="0"/>
              <a:t>是</a:t>
            </a:r>
            <a:r>
              <a:rPr lang="en-US" altLang="zh-CN" sz="2400" dirty="0"/>
              <a:t>Apache</a:t>
            </a:r>
            <a:r>
              <a:rPr lang="zh-CN" altLang="zh-CN" sz="2400" dirty="0"/>
              <a:t>软件基金会旗下的一个开源分布式计算平台，为用户提供了系统底层细节透明的</a:t>
            </a:r>
            <a:r>
              <a:rPr lang="zh-CN" altLang="zh-CN" sz="2400" b="1" dirty="0"/>
              <a:t>分布式</a:t>
            </a:r>
            <a:r>
              <a:rPr lang="zh-CN" altLang="zh-CN" sz="2400" dirty="0"/>
              <a:t>基础架构</a:t>
            </a:r>
            <a:endParaRPr lang="en-US" altLang="zh-CN" sz="2400" dirty="0"/>
          </a:p>
          <a:p>
            <a:pPr>
              <a:buFontTx/>
              <a:buChar char="•"/>
            </a:pPr>
            <a:endParaRPr lang="zh-CN" altLang="en-US" sz="2400" dirty="0"/>
          </a:p>
          <a:p>
            <a:r>
              <a:rPr lang="en-US" altLang="zh-CN" sz="2400" dirty="0"/>
              <a:t>Hadoop</a:t>
            </a:r>
            <a:r>
              <a:rPr lang="zh-CN" altLang="zh-CN" sz="2400" dirty="0"/>
              <a:t>是基于</a:t>
            </a:r>
            <a:r>
              <a:rPr lang="en-US" altLang="zh-CN" sz="2400" dirty="0"/>
              <a:t>Java</a:t>
            </a:r>
            <a:r>
              <a:rPr lang="zh-CN" altLang="zh-CN" sz="2400" dirty="0"/>
              <a:t>语言开发的，具有很好的</a:t>
            </a:r>
            <a:r>
              <a:rPr lang="zh-CN" altLang="zh-CN" sz="2400" b="1" dirty="0"/>
              <a:t>跨平台</a:t>
            </a:r>
            <a:r>
              <a:rPr lang="zh-CN" altLang="zh-CN" sz="2400" dirty="0"/>
              <a:t>特性，并且可以部署在廉价的计算机集群中</a:t>
            </a:r>
            <a:endParaRPr lang="en-US" altLang="zh-CN" sz="2400" dirty="0"/>
          </a:p>
          <a:p>
            <a:pPr>
              <a:buFontTx/>
              <a:buChar char="•"/>
            </a:pPr>
            <a:endParaRPr lang="en-US" altLang="zh-CN" sz="2400" dirty="0"/>
          </a:p>
          <a:p>
            <a:r>
              <a:rPr lang="en-US" altLang="zh-CN" sz="2400" dirty="0"/>
              <a:t>Hadoop</a:t>
            </a:r>
            <a:r>
              <a:rPr lang="zh-CN" altLang="zh-CN" sz="2400" dirty="0"/>
              <a:t>的核心是分布式文件系统</a:t>
            </a:r>
            <a:r>
              <a:rPr lang="en-US" altLang="zh-CN" sz="2400" b="1" dirty="0"/>
              <a:t>HDFS</a:t>
            </a:r>
            <a:r>
              <a:rPr lang="zh-CN" altLang="zh-CN" sz="2400" dirty="0"/>
              <a:t>（</a:t>
            </a:r>
            <a:r>
              <a:rPr lang="en-US" altLang="zh-CN" sz="2400" dirty="0"/>
              <a:t>Hadoop Distributed File System</a:t>
            </a:r>
            <a:r>
              <a:rPr lang="zh-CN" altLang="zh-CN" sz="2400" dirty="0"/>
              <a:t>）和</a:t>
            </a:r>
            <a:r>
              <a:rPr lang="en-US" altLang="zh-CN" sz="2400" b="1" dirty="0"/>
              <a:t>MapReduce</a:t>
            </a:r>
            <a:endParaRPr lang="zh-CN" altLang="zh-CN" sz="2400" b="1" dirty="0"/>
          </a:p>
          <a:p>
            <a:pPr>
              <a:buFontTx/>
              <a:buChar char="•"/>
            </a:pP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5BE915-6656-8404-92DD-74C290141EBD}"/>
              </a:ext>
            </a:extLst>
          </p:cNvPr>
          <p:cNvSpPr/>
          <p:nvPr/>
        </p:nvSpPr>
        <p:spPr>
          <a:xfrm>
            <a:off x="-308851" y="174432"/>
            <a:ext cx="4040777" cy="9644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6815802" y="2154340"/>
            <a:ext cx="36507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Hadoop</a:t>
            </a:r>
            <a:r>
              <a:rPr lang="zh-CN" altLang="zh-CN" sz="2400" dirty="0"/>
              <a:t>被公认为行业大数据标准开源软件，在分布式环境下提供了</a:t>
            </a:r>
            <a:r>
              <a:rPr lang="zh-CN" altLang="zh-CN" sz="2400" b="1" dirty="0"/>
              <a:t>海量数据</a:t>
            </a:r>
            <a:r>
              <a:rPr lang="zh-CN" altLang="zh-CN" sz="2400" dirty="0"/>
              <a:t>的处理能力</a:t>
            </a:r>
            <a:endParaRPr lang="en-US" altLang="zh-CN" sz="2400" dirty="0"/>
          </a:p>
          <a:p>
            <a:pPr>
              <a:buFontTx/>
              <a:buChar char="•"/>
            </a:pPr>
            <a:endParaRPr lang="zh-CN" altLang="en-US" sz="2400" dirty="0"/>
          </a:p>
          <a:p>
            <a:r>
              <a:rPr lang="zh-CN" altLang="zh-CN" sz="2400" dirty="0"/>
              <a:t>几乎所有主流厂商都围绕</a:t>
            </a:r>
            <a:r>
              <a:rPr lang="en-US" altLang="zh-CN" sz="2400" dirty="0"/>
              <a:t>Hadoop</a:t>
            </a:r>
            <a:r>
              <a:rPr lang="zh-CN" altLang="zh-CN" sz="2400" dirty="0"/>
              <a:t>提供开发工具、开源软件、商业化工具和技术服务，如谷歌、雅虎、微软、思科、淘宝等，都支持</a:t>
            </a:r>
            <a:r>
              <a:rPr lang="en-US" altLang="zh-CN" sz="2400" dirty="0"/>
              <a:t>Hadoop</a:t>
            </a:r>
            <a:endParaRPr lang="zh-CN" altLang="zh-CN" sz="2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621606" y="470498"/>
            <a:ext cx="300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Hadoop</a:t>
            </a:r>
            <a:r>
              <a:rPr lang="zh-CN" altLang="en-US" sz="2800" b="1" dirty="0">
                <a:solidFill>
                  <a:srgbClr val="1E7CA8"/>
                </a:solidFill>
                <a:cs typeface="+mn-ea"/>
                <a:sym typeface="+mn-lt"/>
              </a:rPr>
              <a:t>简介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28290" y="2258882"/>
            <a:ext cx="10025906" cy="3880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493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3410338" y="2154236"/>
            <a:ext cx="2630905" cy="4111097"/>
          </a:xfrm>
          <a:prstGeom prst="roundRect">
            <a:avLst>
              <a:gd name="adj" fmla="val 6911"/>
            </a:avLst>
          </a:prstGeom>
          <a:gradFill flip="none" rotWithShape="1">
            <a:gsLst>
              <a:gs pos="52000">
                <a:srgbClr val="56B2CA">
                  <a:alpha val="85000"/>
                </a:srgbClr>
              </a:gs>
              <a:gs pos="100000">
                <a:srgbClr val="1E7CA8"/>
              </a:gs>
              <a:gs pos="0">
                <a:srgbClr val="80D6C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5102" y="3065064"/>
            <a:ext cx="2460152" cy="77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altLang="zh-CN" sz="2000" b="1" spc="100" dirty="0">
                <a:solidFill>
                  <a:srgbClr val="0F74A1"/>
                </a:solidFill>
                <a:cs typeface="+mn-ea"/>
                <a:sym typeface="+mn-lt"/>
              </a:rPr>
              <a:t>Apache </a:t>
            </a:r>
            <a:r>
              <a:rPr lang="en-US" altLang="zh-CN" sz="2000" b="1" spc="100" dirty="0" err="1">
                <a:solidFill>
                  <a:srgbClr val="0F74A1"/>
                </a:solidFill>
                <a:cs typeface="+mn-ea"/>
                <a:sym typeface="+mn-lt"/>
              </a:rPr>
              <a:t>Nutch</a:t>
            </a:r>
            <a:endParaRPr lang="zh-CN" altLang="en-US" sz="1600" b="1" spc="100" dirty="0">
              <a:solidFill>
                <a:srgbClr val="0F74A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6989" y="3957710"/>
            <a:ext cx="19210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    Hadoop</a:t>
            </a:r>
            <a:r>
              <a:rPr lang="zh-CN" altLang="zh-CN" sz="1600" dirty="0"/>
              <a:t>源自始于</a:t>
            </a:r>
            <a:r>
              <a:rPr lang="en-US" altLang="zh-CN" sz="1600" dirty="0"/>
              <a:t>2002</a:t>
            </a:r>
            <a:r>
              <a:rPr lang="zh-CN" altLang="zh-CN" sz="1600" dirty="0"/>
              <a:t>年的</a:t>
            </a:r>
            <a:r>
              <a:rPr lang="en-US" altLang="zh-CN" sz="1600" dirty="0"/>
              <a:t>Apache </a:t>
            </a:r>
            <a:r>
              <a:rPr lang="en-US" altLang="zh-CN" sz="1600" dirty="0" err="1"/>
              <a:t>Nutch</a:t>
            </a:r>
            <a:r>
              <a:rPr lang="zh-CN" altLang="zh-CN" sz="1600" dirty="0"/>
              <a:t>项目</a:t>
            </a:r>
            <a:r>
              <a:rPr lang="en-US" altLang="zh-CN" sz="1600" dirty="0"/>
              <a:t>——</a:t>
            </a:r>
            <a:r>
              <a:rPr lang="zh-CN" altLang="zh-CN" sz="1600" dirty="0"/>
              <a:t>一个开源的网络搜索引擎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r>
              <a:rPr lang="en-US" altLang="zh-CN" sz="1600" dirty="0"/>
              <a:t>   </a:t>
            </a:r>
            <a:r>
              <a:rPr lang="zh-CN" altLang="en-US" sz="1600" dirty="0"/>
              <a:t>该项目是</a:t>
            </a:r>
            <a:r>
              <a:rPr lang="en-US" altLang="zh-CN" sz="1600" dirty="0"/>
              <a:t>Lucene</a:t>
            </a:r>
            <a:r>
              <a:rPr lang="zh-CN" altLang="zh-CN" sz="1600" dirty="0"/>
              <a:t>项目的一部分</a:t>
            </a:r>
          </a:p>
          <a:p>
            <a:endParaRPr lang="zh-CN" altLang="zh-CN" sz="16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914306" y="2648693"/>
            <a:ext cx="610017" cy="559533"/>
            <a:chOff x="8070960" y="3873798"/>
            <a:chExt cx="901686" cy="907752"/>
          </a:xfrm>
        </p:grpSpPr>
        <p:sp>
          <p:nvSpPr>
            <p:cNvPr id="9" name="椭圆 8"/>
            <p:cNvSpPr/>
            <p:nvPr/>
          </p:nvSpPr>
          <p:spPr>
            <a:xfrm>
              <a:off x="8070960" y="3873798"/>
              <a:ext cx="901686" cy="9077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105"/>
            <p:cNvSpPr/>
            <p:nvPr/>
          </p:nvSpPr>
          <p:spPr>
            <a:xfrm>
              <a:off x="8297288" y="4120127"/>
              <a:ext cx="449030" cy="411780"/>
            </a:xfrm>
            <a:custGeom>
              <a:avLst/>
              <a:gdLst>
                <a:gd name="connsiteX0" fmla="*/ 182569 w 338094"/>
                <a:gd name="connsiteY0" fmla="*/ 192088 h 307975"/>
                <a:gd name="connsiteX1" fmla="*/ 191830 w 338094"/>
                <a:gd name="connsiteY1" fmla="*/ 202620 h 307975"/>
                <a:gd name="connsiteX2" fmla="*/ 206382 w 338094"/>
                <a:gd name="connsiteY2" fmla="*/ 203936 h 307975"/>
                <a:gd name="connsiteX3" fmla="*/ 205059 w 338094"/>
                <a:gd name="connsiteY3" fmla="*/ 209202 h 307975"/>
                <a:gd name="connsiteX4" fmla="*/ 206382 w 338094"/>
                <a:gd name="connsiteY4" fmla="*/ 221050 h 307975"/>
                <a:gd name="connsiteX5" fmla="*/ 206382 w 338094"/>
                <a:gd name="connsiteY5" fmla="*/ 234215 h 307975"/>
                <a:gd name="connsiteX6" fmla="*/ 194476 w 338094"/>
                <a:gd name="connsiteY6" fmla="*/ 246063 h 307975"/>
                <a:gd name="connsiteX7" fmla="*/ 182569 w 338094"/>
                <a:gd name="connsiteY7" fmla="*/ 234215 h 307975"/>
                <a:gd name="connsiteX8" fmla="*/ 182569 w 338094"/>
                <a:gd name="connsiteY8" fmla="*/ 192088 h 307975"/>
                <a:gd name="connsiteX9" fmla="*/ 149231 w 338094"/>
                <a:gd name="connsiteY9" fmla="*/ 183859 h 307975"/>
                <a:gd name="connsiteX10" fmla="*/ 173044 w 338094"/>
                <a:gd name="connsiteY10" fmla="*/ 194226 h 307975"/>
                <a:gd name="connsiteX11" fmla="*/ 173044 w 338094"/>
                <a:gd name="connsiteY11" fmla="*/ 234400 h 307975"/>
                <a:gd name="connsiteX12" fmla="*/ 159815 w 338094"/>
                <a:gd name="connsiteY12" fmla="*/ 246063 h 307975"/>
                <a:gd name="connsiteX13" fmla="*/ 149231 w 338094"/>
                <a:gd name="connsiteY13" fmla="*/ 234400 h 307975"/>
                <a:gd name="connsiteX14" fmla="*/ 149231 w 338094"/>
                <a:gd name="connsiteY14" fmla="*/ 183859 h 307975"/>
                <a:gd name="connsiteX15" fmla="*/ 74619 w 338094"/>
                <a:gd name="connsiteY15" fmla="*/ 182563 h 307975"/>
                <a:gd name="connsiteX16" fmla="*/ 74619 w 338094"/>
                <a:gd name="connsiteY16" fmla="*/ 238126 h 307975"/>
                <a:gd name="connsiteX17" fmla="*/ 63506 w 338094"/>
                <a:gd name="connsiteY17" fmla="*/ 227789 h 307975"/>
                <a:gd name="connsiteX18" fmla="*/ 63506 w 338094"/>
                <a:gd name="connsiteY18" fmla="*/ 192900 h 307975"/>
                <a:gd name="connsiteX19" fmla="*/ 73230 w 338094"/>
                <a:gd name="connsiteY19" fmla="*/ 183855 h 307975"/>
                <a:gd name="connsiteX20" fmla="*/ 74619 w 338094"/>
                <a:gd name="connsiteY20" fmla="*/ 182563 h 307975"/>
                <a:gd name="connsiteX21" fmla="*/ 90666 w 338094"/>
                <a:gd name="connsiteY21" fmla="*/ 92075 h 307975"/>
                <a:gd name="connsiteX22" fmla="*/ 130275 w 338094"/>
                <a:gd name="connsiteY22" fmla="*/ 92075 h 307975"/>
                <a:gd name="connsiteX23" fmla="*/ 140838 w 338094"/>
                <a:gd name="connsiteY23" fmla="*/ 97302 h 307975"/>
                <a:gd name="connsiteX24" fmla="*/ 175165 w 338094"/>
                <a:gd name="connsiteY24" fmla="*/ 171785 h 307975"/>
                <a:gd name="connsiteX25" fmla="*/ 169884 w 338094"/>
                <a:gd name="connsiteY25" fmla="*/ 186159 h 307975"/>
                <a:gd name="connsiteX26" fmla="*/ 156681 w 338094"/>
                <a:gd name="connsiteY26" fmla="*/ 180932 h 307975"/>
                <a:gd name="connsiteX27" fmla="*/ 139517 w 338094"/>
                <a:gd name="connsiteY27" fmla="*/ 144344 h 307975"/>
                <a:gd name="connsiteX28" fmla="*/ 139517 w 338094"/>
                <a:gd name="connsiteY28" fmla="*/ 271096 h 307975"/>
                <a:gd name="connsiteX29" fmla="*/ 127635 w 338094"/>
                <a:gd name="connsiteY29" fmla="*/ 284163 h 307975"/>
                <a:gd name="connsiteX30" fmla="*/ 115752 w 338094"/>
                <a:gd name="connsiteY30" fmla="*/ 271096 h 307975"/>
                <a:gd name="connsiteX31" fmla="*/ 115752 w 338094"/>
                <a:gd name="connsiteY31" fmla="*/ 197919 h 307975"/>
                <a:gd name="connsiteX32" fmla="*/ 106510 w 338094"/>
                <a:gd name="connsiteY32" fmla="*/ 197919 h 307975"/>
                <a:gd name="connsiteX33" fmla="*/ 106510 w 338094"/>
                <a:gd name="connsiteY33" fmla="*/ 271096 h 307975"/>
                <a:gd name="connsiteX34" fmla="*/ 94627 w 338094"/>
                <a:gd name="connsiteY34" fmla="*/ 284163 h 307975"/>
                <a:gd name="connsiteX35" fmla="*/ 81424 w 338094"/>
                <a:gd name="connsiteY35" fmla="*/ 271096 h 307975"/>
                <a:gd name="connsiteX36" fmla="*/ 81424 w 338094"/>
                <a:gd name="connsiteY36" fmla="*/ 144344 h 307975"/>
                <a:gd name="connsiteX37" fmla="*/ 65581 w 338094"/>
                <a:gd name="connsiteY37" fmla="*/ 180932 h 307975"/>
                <a:gd name="connsiteX38" fmla="*/ 51058 w 338094"/>
                <a:gd name="connsiteY38" fmla="*/ 186159 h 307975"/>
                <a:gd name="connsiteX39" fmla="*/ 45776 w 338094"/>
                <a:gd name="connsiteY39" fmla="*/ 171785 h 307975"/>
                <a:gd name="connsiteX40" fmla="*/ 80104 w 338094"/>
                <a:gd name="connsiteY40" fmla="*/ 97302 h 307975"/>
                <a:gd name="connsiteX41" fmla="*/ 90666 w 338094"/>
                <a:gd name="connsiteY41" fmla="*/ 92075 h 307975"/>
                <a:gd name="connsiteX42" fmla="*/ 238843 w 338094"/>
                <a:gd name="connsiteY42" fmla="*/ 88900 h 307975"/>
                <a:gd name="connsiteX43" fmla="*/ 286633 w 338094"/>
                <a:gd name="connsiteY43" fmla="*/ 88900 h 307975"/>
                <a:gd name="connsiteX44" fmla="*/ 297253 w 338094"/>
                <a:gd name="connsiteY44" fmla="*/ 95459 h 307975"/>
                <a:gd name="connsiteX45" fmla="*/ 337077 w 338094"/>
                <a:gd name="connsiteY45" fmla="*/ 180728 h 307975"/>
                <a:gd name="connsiteX46" fmla="*/ 330440 w 338094"/>
                <a:gd name="connsiteY46" fmla="*/ 195158 h 307975"/>
                <a:gd name="connsiteX47" fmla="*/ 315837 w 338094"/>
                <a:gd name="connsiteY47" fmla="*/ 189911 h 307975"/>
                <a:gd name="connsiteX48" fmla="*/ 302563 w 338094"/>
                <a:gd name="connsiteY48" fmla="*/ 163674 h 307975"/>
                <a:gd name="connsiteX49" fmla="*/ 313182 w 338094"/>
                <a:gd name="connsiteY49" fmla="*/ 212212 h 307975"/>
                <a:gd name="connsiteX50" fmla="*/ 306545 w 338094"/>
                <a:gd name="connsiteY50" fmla="*/ 220083 h 307975"/>
                <a:gd name="connsiteX51" fmla="*/ 295925 w 338094"/>
                <a:gd name="connsiteY51" fmla="*/ 220083 h 307975"/>
                <a:gd name="connsiteX52" fmla="*/ 295925 w 338094"/>
                <a:gd name="connsiteY52" fmla="*/ 293545 h 307975"/>
                <a:gd name="connsiteX53" fmla="*/ 282650 w 338094"/>
                <a:gd name="connsiteY53" fmla="*/ 307975 h 307975"/>
                <a:gd name="connsiteX54" fmla="*/ 268048 w 338094"/>
                <a:gd name="connsiteY54" fmla="*/ 293545 h 307975"/>
                <a:gd name="connsiteX55" fmla="*/ 268048 w 338094"/>
                <a:gd name="connsiteY55" fmla="*/ 220083 h 307975"/>
                <a:gd name="connsiteX56" fmla="*/ 257428 w 338094"/>
                <a:gd name="connsiteY56" fmla="*/ 220083 h 307975"/>
                <a:gd name="connsiteX57" fmla="*/ 257428 w 338094"/>
                <a:gd name="connsiteY57" fmla="*/ 293545 h 307975"/>
                <a:gd name="connsiteX58" fmla="*/ 244153 w 338094"/>
                <a:gd name="connsiteY58" fmla="*/ 307975 h 307975"/>
                <a:gd name="connsiteX59" fmla="*/ 229551 w 338094"/>
                <a:gd name="connsiteY59" fmla="*/ 293545 h 307975"/>
                <a:gd name="connsiteX60" fmla="*/ 229551 w 338094"/>
                <a:gd name="connsiteY60" fmla="*/ 220083 h 307975"/>
                <a:gd name="connsiteX61" fmla="*/ 218931 w 338094"/>
                <a:gd name="connsiteY61" fmla="*/ 220083 h 307975"/>
                <a:gd name="connsiteX62" fmla="*/ 212294 w 338094"/>
                <a:gd name="connsiteY62" fmla="*/ 212212 h 307975"/>
                <a:gd name="connsiteX63" fmla="*/ 222914 w 338094"/>
                <a:gd name="connsiteY63" fmla="*/ 163674 h 307975"/>
                <a:gd name="connsiteX64" fmla="*/ 210966 w 338094"/>
                <a:gd name="connsiteY64" fmla="*/ 189911 h 307975"/>
                <a:gd name="connsiteX65" fmla="*/ 195036 w 338094"/>
                <a:gd name="connsiteY65" fmla="*/ 195158 h 307975"/>
                <a:gd name="connsiteX66" fmla="*/ 188399 w 338094"/>
                <a:gd name="connsiteY66" fmla="*/ 180728 h 307975"/>
                <a:gd name="connsiteX67" fmla="*/ 228223 w 338094"/>
                <a:gd name="connsiteY67" fmla="*/ 95459 h 307975"/>
                <a:gd name="connsiteX68" fmla="*/ 238843 w 338094"/>
                <a:gd name="connsiteY68" fmla="*/ 88900 h 307975"/>
                <a:gd name="connsiteX69" fmla="*/ 40753 w 338094"/>
                <a:gd name="connsiteY69" fmla="*/ 63500 h 307975"/>
                <a:gd name="connsiteX70" fmla="*/ 79117 w 338094"/>
                <a:gd name="connsiteY70" fmla="*/ 63500 h 307975"/>
                <a:gd name="connsiteX71" fmla="*/ 85732 w 338094"/>
                <a:gd name="connsiteY71" fmla="*/ 81882 h 307975"/>
                <a:gd name="connsiteX72" fmla="*/ 85732 w 338094"/>
                <a:gd name="connsiteY72" fmla="*/ 83195 h 307975"/>
                <a:gd name="connsiteX73" fmla="*/ 73826 w 338094"/>
                <a:gd name="connsiteY73" fmla="*/ 92385 h 307975"/>
                <a:gd name="connsiteX74" fmla="*/ 51336 w 338094"/>
                <a:gd name="connsiteY74" fmla="*/ 139652 h 307975"/>
                <a:gd name="connsiteX75" fmla="*/ 39430 w 338094"/>
                <a:gd name="connsiteY75" fmla="*/ 168538 h 307975"/>
                <a:gd name="connsiteX76" fmla="*/ 48690 w 338094"/>
                <a:gd name="connsiteY76" fmla="*/ 192171 h 307975"/>
                <a:gd name="connsiteX77" fmla="*/ 55305 w 338094"/>
                <a:gd name="connsiteY77" fmla="*/ 194797 h 307975"/>
                <a:gd name="connsiteX78" fmla="*/ 55305 w 338094"/>
                <a:gd name="connsiteY78" fmla="*/ 227621 h 307975"/>
                <a:gd name="connsiteX79" fmla="*/ 43398 w 338094"/>
                <a:gd name="connsiteY79" fmla="*/ 238125 h 307975"/>
                <a:gd name="connsiteX80" fmla="*/ 32815 w 338094"/>
                <a:gd name="connsiteY80" fmla="*/ 227621 h 307975"/>
                <a:gd name="connsiteX81" fmla="*/ 32815 w 338094"/>
                <a:gd name="connsiteY81" fmla="*/ 112080 h 307975"/>
                <a:gd name="connsiteX82" fmla="*/ 18263 w 338094"/>
                <a:gd name="connsiteY82" fmla="*/ 144904 h 307975"/>
                <a:gd name="connsiteX83" fmla="*/ 5034 w 338094"/>
                <a:gd name="connsiteY83" fmla="*/ 148843 h 307975"/>
                <a:gd name="connsiteX84" fmla="*/ 1065 w 338094"/>
                <a:gd name="connsiteY84" fmla="*/ 137026 h 307975"/>
                <a:gd name="connsiteX85" fmla="*/ 31492 w 338094"/>
                <a:gd name="connsiteY85" fmla="*/ 68752 h 307975"/>
                <a:gd name="connsiteX86" fmla="*/ 40753 w 338094"/>
                <a:gd name="connsiteY86" fmla="*/ 63500 h 307975"/>
                <a:gd name="connsiteX87" fmla="*/ 157633 w 338094"/>
                <a:gd name="connsiteY87" fmla="*/ 53975 h 307975"/>
                <a:gd name="connsiteX88" fmla="*/ 197198 w 338094"/>
                <a:gd name="connsiteY88" fmla="*/ 53975 h 307975"/>
                <a:gd name="connsiteX89" fmla="*/ 207749 w 338094"/>
                <a:gd name="connsiteY89" fmla="*/ 59183 h 307975"/>
                <a:gd name="connsiteX90" fmla="*/ 222256 w 338094"/>
                <a:gd name="connsiteY90" fmla="*/ 90434 h 307975"/>
                <a:gd name="connsiteX91" fmla="*/ 220937 w 338094"/>
                <a:gd name="connsiteY91" fmla="*/ 91736 h 307975"/>
                <a:gd name="connsiteX92" fmla="*/ 210386 w 338094"/>
                <a:gd name="connsiteY92" fmla="*/ 115174 h 307975"/>
                <a:gd name="connsiteX93" fmla="*/ 206430 w 338094"/>
                <a:gd name="connsiteY93" fmla="*/ 106060 h 307975"/>
                <a:gd name="connsiteX94" fmla="*/ 206430 w 338094"/>
                <a:gd name="connsiteY94" fmla="*/ 122987 h 307975"/>
                <a:gd name="connsiteX95" fmla="*/ 185328 w 338094"/>
                <a:gd name="connsiteY95" fmla="*/ 169863 h 307975"/>
                <a:gd name="connsiteX96" fmla="*/ 169502 w 338094"/>
                <a:gd name="connsiteY96" fmla="*/ 137310 h 307975"/>
                <a:gd name="connsiteX97" fmla="*/ 149719 w 338094"/>
                <a:gd name="connsiteY97" fmla="*/ 93038 h 307975"/>
                <a:gd name="connsiteX98" fmla="*/ 136531 w 338094"/>
                <a:gd name="connsiteY98" fmla="*/ 83924 h 307975"/>
                <a:gd name="connsiteX99" fmla="*/ 136531 w 338094"/>
                <a:gd name="connsiteY99" fmla="*/ 82621 h 307975"/>
                <a:gd name="connsiteX100" fmla="*/ 144444 w 338094"/>
                <a:gd name="connsiteY100" fmla="*/ 66996 h 307975"/>
                <a:gd name="connsiteX101" fmla="*/ 147082 w 338094"/>
                <a:gd name="connsiteY101" fmla="*/ 59183 h 307975"/>
                <a:gd name="connsiteX102" fmla="*/ 157633 w 338094"/>
                <a:gd name="connsiteY102" fmla="*/ 53975 h 307975"/>
                <a:gd name="connsiteX103" fmla="*/ 111926 w 338094"/>
                <a:gd name="connsiteY103" fmla="*/ 38100 h 307975"/>
                <a:gd name="connsiteX104" fmla="*/ 136533 w 338094"/>
                <a:gd name="connsiteY104" fmla="*/ 61913 h 307975"/>
                <a:gd name="connsiteX105" fmla="*/ 111926 w 338094"/>
                <a:gd name="connsiteY105" fmla="*/ 85726 h 307975"/>
                <a:gd name="connsiteX106" fmla="*/ 87319 w 338094"/>
                <a:gd name="connsiteY106" fmla="*/ 61913 h 307975"/>
                <a:gd name="connsiteX107" fmla="*/ 111926 w 338094"/>
                <a:gd name="connsiteY107" fmla="*/ 38100 h 307975"/>
                <a:gd name="connsiteX108" fmla="*/ 262738 w 338094"/>
                <a:gd name="connsiteY108" fmla="*/ 28575 h 307975"/>
                <a:gd name="connsiteX109" fmla="*/ 290519 w 338094"/>
                <a:gd name="connsiteY109" fmla="*/ 56221 h 307975"/>
                <a:gd name="connsiteX110" fmla="*/ 262738 w 338094"/>
                <a:gd name="connsiteY110" fmla="*/ 82550 h 307975"/>
                <a:gd name="connsiteX111" fmla="*/ 234956 w 338094"/>
                <a:gd name="connsiteY111" fmla="*/ 56221 h 307975"/>
                <a:gd name="connsiteX112" fmla="*/ 262738 w 338094"/>
                <a:gd name="connsiteY112" fmla="*/ 28575 h 307975"/>
                <a:gd name="connsiteX113" fmla="*/ 58744 w 338094"/>
                <a:gd name="connsiteY113" fmla="*/ 15875 h 307975"/>
                <a:gd name="connsiteX114" fmla="*/ 80969 w 338094"/>
                <a:gd name="connsiteY114" fmla="*/ 38100 h 307975"/>
                <a:gd name="connsiteX115" fmla="*/ 58744 w 338094"/>
                <a:gd name="connsiteY115" fmla="*/ 60325 h 307975"/>
                <a:gd name="connsiteX116" fmla="*/ 36519 w 338094"/>
                <a:gd name="connsiteY116" fmla="*/ 38100 h 307975"/>
                <a:gd name="connsiteX117" fmla="*/ 58744 w 338094"/>
                <a:gd name="connsiteY117" fmla="*/ 15875 h 307975"/>
                <a:gd name="connsiteX118" fmla="*/ 177013 w 338094"/>
                <a:gd name="connsiteY118" fmla="*/ 0 h 307975"/>
                <a:gd name="connsiteX119" fmla="*/ 200032 w 338094"/>
                <a:gd name="connsiteY119" fmla="*/ 23813 h 307975"/>
                <a:gd name="connsiteX120" fmla="*/ 177013 w 338094"/>
                <a:gd name="connsiteY120" fmla="*/ 47626 h 307975"/>
                <a:gd name="connsiteX121" fmla="*/ 153994 w 338094"/>
                <a:gd name="connsiteY121" fmla="*/ 23813 h 307975"/>
                <a:gd name="connsiteX122" fmla="*/ 177013 w 338094"/>
                <a:gd name="connsiteY122" fmla="*/ 0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38094" h="307975">
                  <a:moveTo>
                    <a:pt x="182569" y="192088"/>
                  </a:moveTo>
                  <a:cubicBezTo>
                    <a:pt x="183892" y="197354"/>
                    <a:pt x="187861" y="201303"/>
                    <a:pt x="191830" y="202620"/>
                  </a:cubicBezTo>
                  <a:cubicBezTo>
                    <a:pt x="195798" y="205253"/>
                    <a:pt x="201090" y="205253"/>
                    <a:pt x="206382" y="203936"/>
                  </a:cubicBezTo>
                  <a:cubicBezTo>
                    <a:pt x="206382" y="203936"/>
                    <a:pt x="206382" y="203936"/>
                    <a:pt x="205059" y="209202"/>
                  </a:cubicBezTo>
                  <a:cubicBezTo>
                    <a:pt x="203736" y="213151"/>
                    <a:pt x="205059" y="217101"/>
                    <a:pt x="206382" y="221050"/>
                  </a:cubicBezTo>
                  <a:cubicBezTo>
                    <a:pt x="206382" y="221050"/>
                    <a:pt x="206382" y="221050"/>
                    <a:pt x="206382" y="234215"/>
                  </a:cubicBezTo>
                  <a:cubicBezTo>
                    <a:pt x="206382" y="240797"/>
                    <a:pt x="201090" y="246063"/>
                    <a:pt x="194476" y="246063"/>
                  </a:cubicBezTo>
                  <a:cubicBezTo>
                    <a:pt x="187861" y="246063"/>
                    <a:pt x="182569" y="240797"/>
                    <a:pt x="182569" y="234215"/>
                  </a:cubicBezTo>
                  <a:cubicBezTo>
                    <a:pt x="182569" y="234215"/>
                    <a:pt x="182569" y="234215"/>
                    <a:pt x="182569" y="192088"/>
                  </a:cubicBezTo>
                  <a:close/>
                  <a:moveTo>
                    <a:pt x="149231" y="183859"/>
                  </a:moveTo>
                  <a:cubicBezTo>
                    <a:pt x="153200" y="192930"/>
                    <a:pt x="163783" y="196818"/>
                    <a:pt x="173044" y="194226"/>
                  </a:cubicBezTo>
                  <a:cubicBezTo>
                    <a:pt x="173044" y="194226"/>
                    <a:pt x="173044" y="194226"/>
                    <a:pt x="173044" y="234400"/>
                  </a:cubicBezTo>
                  <a:cubicBezTo>
                    <a:pt x="173044" y="240879"/>
                    <a:pt x="167752" y="246063"/>
                    <a:pt x="159815" y="246063"/>
                  </a:cubicBezTo>
                  <a:cubicBezTo>
                    <a:pt x="155846" y="246063"/>
                    <a:pt x="149231" y="242175"/>
                    <a:pt x="149231" y="234400"/>
                  </a:cubicBezTo>
                  <a:cubicBezTo>
                    <a:pt x="149231" y="234400"/>
                    <a:pt x="149231" y="234400"/>
                    <a:pt x="149231" y="183859"/>
                  </a:cubicBezTo>
                  <a:close/>
                  <a:moveTo>
                    <a:pt x="74619" y="182563"/>
                  </a:moveTo>
                  <a:cubicBezTo>
                    <a:pt x="74619" y="182563"/>
                    <a:pt x="74619" y="182563"/>
                    <a:pt x="74619" y="238126"/>
                  </a:cubicBezTo>
                  <a:cubicBezTo>
                    <a:pt x="67673" y="238126"/>
                    <a:pt x="63506" y="232957"/>
                    <a:pt x="63506" y="227789"/>
                  </a:cubicBezTo>
                  <a:cubicBezTo>
                    <a:pt x="63506" y="227789"/>
                    <a:pt x="63506" y="227789"/>
                    <a:pt x="63506" y="192900"/>
                  </a:cubicBezTo>
                  <a:cubicBezTo>
                    <a:pt x="67673" y="191608"/>
                    <a:pt x="71841" y="189024"/>
                    <a:pt x="73230" y="183855"/>
                  </a:cubicBezTo>
                  <a:cubicBezTo>
                    <a:pt x="73230" y="183855"/>
                    <a:pt x="73230" y="183855"/>
                    <a:pt x="74619" y="182563"/>
                  </a:cubicBezTo>
                  <a:close/>
                  <a:moveTo>
                    <a:pt x="90666" y="92075"/>
                  </a:moveTo>
                  <a:cubicBezTo>
                    <a:pt x="90666" y="92075"/>
                    <a:pt x="90666" y="92075"/>
                    <a:pt x="130275" y="92075"/>
                  </a:cubicBezTo>
                  <a:cubicBezTo>
                    <a:pt x="135557" y="92075"/>
                    <a:pt x="139517" y="93382"/>
                    <a:pt x="140838" y="97302"/>
                  </a:cubicBezTo>
                  <a:lnTo>
                    <a:pt x="175165" y="171785"/>
                  </a:lnTo>
                  <a:cubicBezTo>
                    <a:pt x="177806" y="177012"/>
                    <a:pt x="175165" y="183546"/>
                    <a:pt x="169884" y="186159"/>
                  </a:cubicBezTo>
                  <a:cubicBezTo>
                    <a:pt x="165923" y="187466"/>
                    <a:pt x="159322" y="186159"/>
                    <a:pt x="156681" y="180932"/>
                  </a:cubicBezTo>
                  <a:cubicBezTo>
                    <a:pt x="156681" y="180932"/>
                    <a:pt x="156681" y="180932"/>
                    <a:pt x="139517" y="144344"/>
                  </a:cubicBezTo>
                  <a:cubicBezTo>
                    <a:pt x="139517" y="144344"/>
                    <a:pt x="139517" y="144344"/>
                    <a:pt x="139517" y="271096"/>
                  </a:cubicBezTo>
                  <a:cubicBezTo>
                    <a:pt x="139517" y="278936"/>
                    <a:pt x="134236" y="284163"/>
                    <a:pt x="127635" y="284163"/>
                  </a:cubicBezTo>
                  <a:cubicBezTo>
                    <a:pt x="121033" y="284163"/>
                    <a:pt x="115752" y="278936"/>
                    <a:pt x="115752" y="271096"/>
                  </a:cubicBezTo>
                  <a:cubicBezTo>
                    <a:pt x="115752" y="271096"/>
                    <a:pt x="115752" y="271096"/>
                    <a:pt x="115752" y="197919"/>
                  </a:cubicBezTo>
                  <a:cubicBezTo>
                    <a:pt x="115752" y="197919"/>
                    <a:pt x="115752" y="197919"/>
                    <a:pt x="106510" y="197919"/>
                  </a:cubicBezTo>
                  <a:cubicBezTo>
                    <a:pt x="106510" y="197919"/>
                    <a:pt x="106510" y="197919"/>
                    <a:pt x="106510" y="271096"/>
                  </a:cubicBezTo>
                  <a:cubicBezTo>
                    <a:pt x="106510" y="278936"/>
                    <a:pt x="101229" y="284163"/>
                    <a:pt x="94627" y="284163"/>
                  </a:cubicBezTo>
                  <a:cubicBezTo>
                    <a:pt x="86706" y="284163"/>
                    <a:pt x="81424" y="278936"/>
                    <a:pt x="81424" y="271096"/>
                  </a:cubicBezTo>
                  <a:cubicBezTo>
                    <a:pt x="81424" y="271096"/>
                    <a:pt x="81424" y="271096"/>
                    <a:pt x="81424" y="144344"/>
                  </a:cubicBezTo>
                  <a:cubicBezTo>
                    <a:pt x="81424" y="144344"/>
                    <a:pt x="81424" y="144344"/>
                    <a:pt x="65581" y="180932"/>
                  </a:cubicBezTo>
                  <a:cubicBezTo>
                    <a:pt x="62940" y="186159"/>
                    <a:pt x="56339" y="187466"/>
                    <a:pt x="51058" y="186159"/>
                  </a:cubicBezTo>
                  <a:cubicBezTo>
                    <a:pt x="45776" y="183546"/>
                    <a:pt x="44456" y="177012"/>
                    <a:pt x="45776" y="171785"/>
                  </a:cubicBezTo>
                  <a:cubicBezTo>
                    <a:pt x="45776" y="171785"/>
                    <a:pt x="45776" y="171785"/>
                    <a:pt x="80104" y="97302"/>
                  </a:cubicBezTo>
                  <a:cubicBezTo>
                    <a:pt x="82745" y="93382"/>
                    <a:pt x="86706" y="92075"/>
                    <a:pt x="90666" y="92075"/>
                  </a:cubicBezTo>
                  <a:close/>
                  <a:moveTo>
                    <a:pt x="238843" y="88900"/>
                  </a:moveTo>
                  <a:cubicBezTo>
                    <a:pt x="238843" y="88900"/>
                    <a:pt x="238843" y="88900"/>
                    <a:pt x="286633" y="88900"/>
                  </a:cubicBezTo>
                  <a:cubicBezTo>
                    <a:pt x="291943" y="88900"/>
                    <a:pt x="295925" y="91524"/>
                    <a:pt x="297253" y="95459"/>
                  </a:cubicBezTo>
                  <a:cubicBezTo>
                    <a:pt x="297253" y="95459"/>
                    <a:pt x="297253" y="95459"/>
                    <a:pt x="337077" y="180728"/>
                  </a:cubicBezTo>
                  <a:cubicBezTo>
                    <a:pt x="339732" y="185975"/>
                    <a:pt x="337077" y="192534"/>
                    <a:pt x="330440" y="195158"/>
                  </a:cubicBezTo>
                  <a:cubicBezTo>
                    <a:pt x="325130" y="197782"/>
                    <a:pt x="318492" y="196470"/>
                    <a:pt x="315837" y="189911"/>
                  </a:cubicBezTo>
                  <a:cubicBezTo>
                    <a:pt x="315837" y="189911"/>
                    <a:pt x="315837" y="189911"/>
                    <a:pt x="302563" y="163674"/>
                  </a:cubicBezTo>
                  <a:cubicBezTo>
                    <a:pt x="302563" y="163674"/>
                    <a:pt x="302563" y="163674"/>
                    <a:pt x="313182" y="212212"/>
                  </a:cubicBezTo>
                  <a:cubicBezTo>
                    <a:pt x="314510" y="216147"/>
                    <a:pt x="310527" y="220083"/>
                    <a:pt x="306545" y="220083"/>
                  </a:cubicBezTo>
                  <a:cubicBezTo>
                    <a:pt x="306545" y="220083"/>
                    <a:pt x="306545" y="220083"/>
                    <a:pt x="295925" y="220083"/>
                  </a:cubicBezTo>
                  <a:cubicBezTo>
                    <a:pt x="295925" y="220083"/>
                    <a:pt x="295925" y="220083"/>
                    <a:pt x="295925" y="293545"/>
                  </a:cubicBezTo>
                  <a:cubicBezTo>
                    <a:pt x="295925" y="301416"/>
                    <a:pt x="290615" y="307975"/>
                    <a:pt x="282650" y="307975"/>
                  </a:cubicBezTo>
                  <a:cubicBezTo>
                    <a:pt x="274685" y="307975"/>
                    <a:pt x="268048" y="301416"/>
                    <a:pt x="268048" y="293545"/>
                  </a:cubicBezTo>
                  <a:cubicBezTo>
                    <a:pt x="268048" y="293545"/>
                    <a:pt x="268048" y="293545"/>
                    <a:pt x="268048" y="220083"/>
                  </a:cubicBezTo>
                  <a:cubicBezTo>
                    <a:pt x="268048" y="220083"/>
                    <a:pt x="268048" y="220083"/>
                    <a:pt x="257428" y="220083"/>
                  </a:cubicBezTo>
                  <a:cubicBezTo>
                    <a:pt x="257428" y="220083"/>
                    <a:pt x="257428" y="220083"/>
                    <a:pt x="257428" y="293545"/>
                  </a:cubicBezTo>
                  <a:cubicBezTo>
                    <a:pt x="257428" y="301416"/>
                    <a:pt x="250791" y="307975"/>
                    <a:pt x="244153" y="307975"/>
                  </a:cubicBezTo>
                  <a:cubicBezTo>
                    <a:pt x="236188" y="307975"/>
                    <a:pt x="229551" y="301416"/>
                    <a:pt x="229551" y="293545"/>
                  </a:cubicBezTo>
                  <a:cubicBezTo>
                    <a:pt x="229551" y="293545"/>
                    <a:pt x="229551" y="293545"/>
                    <a:pt x="229551" y="220083"/>
                  </a:cubicBezTo>
                  <a:cubicBezTo>
                    <a:pt x="229551" y="220083"/>
                    <a:pt x="229551" y="220083"/>
                    <a:pt x="218931" y="220083"/>
                  </a:cubicBezTo>
                  <a:cubicBezTo>
                    <a:pt x="214949" y="220083"/>
                    <a:pt x="210966" y="216147"/>
                    <a:pt x="212294" y="212212"/>
                  </a:cubicBezTo>
                  <a:cubicBezTo>
                    <a:pt x="212294" y="212212"/>
                    <a:pt x="212294" y="212212"/>
                    <a:pt x="222914" y="163674"/>
                  </a:cubicBezTo>
                  <a:cubicBezTo>
                    <a:pt x="222914" y="163674"/>
                    <a:pt x="222914" y="163674"/>
                    <a:pt x="210966" y="189911"/>
                  </a:cubicBezTo>
                  <a:cubicBezTo>
                    <a:pt x="208311" y="196470"/>
                    <a:pt x="200346" y="197782"/>
                    <a:pt x="195036" y="195158"/>
                  </a:cubicBezTo>
                  <a:cubicBezTo>
                    <a:pt x="188399" y="192534"/>
                    <a:pt x="185744" y="185975"/>
                    <a:pt x="188399" y="180728"/>
                  </a:cubicBezTo>
                  <a:cubicBezTo>
                    <a:pt x="188399" y="180728"/>
                    <a:pt x="188399" y="180728"/>
                    <a:pt x="228223" y="95459"/>
                  </a:cubicBezTo>
                  <a:cubicBezTo>
                    <a:pt x="230878" y="91524"/>
                    <a:pt x="234861" y="88900"/>
                    <a:pt x="238843" y="88900"/>
                  </a:cubicBezTo>
                  <a:close/>
                  <a:moveTo>
                    <a:pt x="40753" y="63500"/>
                  </a:moveTo>
                  <a:cubicBezTo>
                    <a:pt x="40753" y="63500"/>
                    <a:pt x="40753" y="63500"/>
                    <a:pt x="79117" y="63500"/>
                  </a:cubicBezTo>
                  <a:cubicBezTo>
                    <a:pt x="79117" y="70065"/>
                    <a:pt x="81763" y="76630"/>
                    <a:pt x="85732" y="81882"/>
                  </a:cubicBezTo>
                  <a:cubicBezTo>
                    <a:pt x="85732" y="81882"/>
                    <a:pt x="85732" y="81882"/>
                    <a:pt x="85732" y="83195"/>
                  </a:cubicBezTo>
                  <a:cubicBezTo>
                    <a:pt x="80440" y="84507"/>
                    <a:pt x="75149" y="88446"/>
                    <a:pt x="73826" y="92385"/>
                  </a:cubicBezTo>
                  <a:cubicBezTo>
                    <a:pt x="73826" y="92385"/>
                    <a:pt x="73826" y="92385"/>
                    <a:pt x="51336" y="139652"/>
                  </a:cubicBezTo>
                  <a:cubicBezTo>
                    <a:pt x="51336" y="139652"/>
                    <a:pt x="51336" y="139652"/>
                    <a:pt x="39430" y="168538"/>
                  </a:cubicBezTo>
                  <a:cubicBezTo>
                    <a:pt x="34138" y="177728"/>
                    <a:pt x="39430" y="188232"/>
                    <a:pt x="48690" y="192171"/>
                  </a:cubicBezTo>
                  <a:cubicBezTo>
                    <a:pt x="50013" y="193484"/>
                    <a:pt x="52659" y="193484"/>
                    <a:pt x="55305" y="194797"/>
                  </a:cubicBezTo>
                  <a:cubicBezTo>
                    <a:pt x="55305" y="194797"/>
                    <a:pt x="55305" y="194797"/>
                    <a:pt x="55305" y="227621"/>
                  </a:cubicBezTo>
                  <a:cubicBezTo>
                    <a:pt x="55305" y="232873"/>
                    <a:pt x="50013" y="238125"/>
                    <a:pt x="43398" y="238125"/>
                  </a:cubicBezTo>
                  <a:cubicBezTo>
                    <a:pt x="38107" y="238125"/>
                    <a:pt x="32815" y="232873"/>
                    <a:pt x="32815" y="227621"/>
                  </a:cubicBezTo>
                  <a:cubicBezTo>
                    <a:pt x="32815" y="155408"/>
                    <a:pt x="32815" y="114706"/>
                    <a:pt x="32815" y="112080"/>
                  </a:cubicBezTo>
                  <a:cubicBezTo>
                    <a:pt x="32815" y="112080"/>
                    <a:pt x="32815" y="112080"/>
                    <a:pt x="18263" y="144904"/>
                  </a:cubicBezTo>
                  <a:cubicBezTo>
                    <a:pt x="15617" y="148843"/>
                    <a:pt x="10325" y="151469"/>
                    <a:pt x="5034" y="148843"/>
                  </a:cubicBezTo>
                  <a:cubicBezTo>
                    <a:pt x="1065" y="146217"/>
                    <a:pt x="-1581" y="140965"/>
                    <a:pt x="1065" y="137026"/>
                  </a:cubicBezTo>
                  <a:cubicBezTo>
                    <a:pt x="1065" y="137026"/>
                    <a:pt x="1065" y="137026"/>
                    <a:pt x="31492" y="68752"/>
                  </a:cubicBezTo>
                  <a:cubicBezTo>
                    <a:pt x="34138" y="64813"/>
                    <a:pt x="36784" y="63500"/>
                    <a:pt x="40753" y="63500"/>
                  </a:cubicBezTo>
                  <a:close/>
                  <a:moveTo>
                    <a:pt x="157633" y="53975"/>
                  </a:moveTo>
                  <a:cubicBezTo>
                    <a:pt x="157633" y="53975"/>
                    <a:pt x="157633" y="53975"/>
                    <a:pt x="197198" y="53975"/>
                  </a:cubicBezTo>
                  <a:cubicBezTo>
                    <a:pt x="202473" y="53975"/>
                    <a:pt x="206430" y="55277"/>
                    <a:pt x="207749" y="59183"/>
                  </a:cubicBezTo>
                  <a:cubicBezTo>
                    <a:pt x="207749" y="59183"/>
                    <a:pt x="207749" y="59183"/>
                    <a:pt x="222256" y="90434"/>
                  </a:cubicBezTo>
                  <a:cubicBezTo>
                    <a:pt x="222256" y="90434"/>
                    <a:pt x="220937" y="91736"/>
                    <a:pt x="220937" y="91736"/>
                  </a:cubicBezTo>
                  <a:cubicBezTo>
                    <a:pt x="220937" y="91736"/>
                    <a:pt x="220937" y="91736"/>
                    <a:pt x="210386" y="115174"/>
                  </a:cubicBezTo>
                  <a:cubicBezTo>
                    <a:pt x="210386" y="115174"/>
                    <a:pt x="210386" y="115174"/>
                    <a:pt x="206430" y="106060"/>
                  </a:cubicBezTo>
                  <a:cubicBezTo>
                    <a:pt x="206430" y="106060"/>
                    <a:pt x="206430" y="106060"/>
                    <a:pt x="206430" y="122987"/>
                  </a:cubicBezTo>
                  <a:cubicBezTo>
                    <a:pt x="199836" y="138612"/>
                    <a:pt x="205111" y="126893"/>
                    <a:pt x="185328" y="169863"/>
                  </a:cubicBezTo>
                  <a:cubicBezTo>
                    <a:pt x="184009" y="168561"/>
                    <a:pt x="170821" y="138612"/>
                    <a:pt x="169502" y="137310"/>
                  </a:cubicBezTo>
                  <a:cubicBezTo>
                    <a:pt x="169502" y="137310"/>
                    <a:pt x="169502" y="137310"/>
                    <a:pt x="149719" y="93038"/>
                  </a:cubicBezTo>
                  <a:cubicBezTo>
                    <a:pt x="147082" y="89132"/>
                    <a:pt x="143125" y="85226"/>
                    <a:pt x="136531" y="83924"/>
                  </a:cubicBezTo>
                  <a:cubicBezTo>
                    <a:pt x="136531" y="83924"/>
                    <a:pt x="136531" y="83924"/>
                    <a:pt x="136531" y="82621"/>
                  </a:cubicBezTo>
                  <a:cubicBezTo>
                    <a:pt x="140488" y="78715"/>
                    <a:pt x="143125" y="73507"/>
                    <a:pt x="144444" y="66996"/>
                  </a:cubicBezTo>
                  <a:cubicBezTo>
                    <a:pt x="144444" y="66996"/>
                    <a:pt x="144444" y="66996"/>
                    <a:pt x="147082" y="59183"/>
                  </a:cubicBezTo>
                  <a:cubicBezTo>
                    <a:pt x="149719" y="55277"/>
                    <a:pt x="153676" y="53975"/>
                    <a:pt x="157633" y="53975"/>
                  </a:cubicBezTo>
                  <a:close/>
                  <a:moveTo>
                    <a:pt x="111926" y="38100"/>
                  </a:moveTo>
                  <a:cubicBezTo>
                    <a:pt x="125516" y="38100"/>
                    <a:pt x="136533" y="48761"/>
                    <a:pt x="136533" y="61913"/>
                  </a:cubicBezTo>
                  <a:cubicBezTo>
                    <a:pt x="136533" y="75065"/>
                    <a:pt x="125516" y="85726"/>
                    <a:pt x="111926" y="85726"/>
                  </a:cubicBezTo>
                  <a:cubicBezTo>
                    <a:pt x="98336" y="85726"/>
                    <a:pt x="87319" y="75065"/>
                    <a:pt x="87319" y="61913"/>
                  </a:cubicBezTo>
                  <a:cubicBezTo>
                    <a:pt x="87319" y="48761"/>
                    <a:pt x="98336" y="38100"/>
                    <a:pt x="111926" y="38100"/>
                  </a:cubicBezTo>
                  <a:close/>
                  <a:moveTo>
                    <a:pt x="262738" y="28575"/>
                  </a:moveTo>
                  <a:cubicBezTo>
                    <a:pt x="278613" y="28575"/>
                    <a:pt x="290519" y="40423"/>
                    <a:pt x="290519" y="56221"/>
                  </a:cubicBezTo>
                  <a:cubicBezTo>
                    <a:pt x="290519" y="72018"/>
                    <a:pt x="277290" y="82550"/>
                    <a:pt x="262738" y="82550"/>
                  </a:cubicBezTo>
                  <a:cubicBezTo>
                    <a:pt x="248185" y="82550"/>
                    <a:pt x="234956" y="72018"/>
                    <a:pt x="234956" y="56221"/>
                  </a:cubicBezTo>
                  <a:cubicBezTo>
                    <a:pt x="234956" y="40423"/>
                    <a:pt x="248185" y="28575"/>
                    <a:pt x="262738" y="28575"/>
                  </a:cubicBezTo>
                  <a:close/>
                  <a:moveTo>
                    <a:pt x="58744" y="15875"/>
                  </a:moveTo>
                  <a:cubicBezTo>
                    <a:pt x="71019" y="15875"/>
                    <a:pt x="80969" y="25825"/>
                    <a:pt x="80969" y="38100"/>
                  </a:cubicBezTo>
                  <a:cubicBezTo>
                    <a:pt x="80969" y="50375"/>
                    <a:pt x="71019" y="60325"/>
                    <a:pt x="58744" y="60325"/>
                  </a:cubicBezTo>
                  <a:cubicBezTo>
                    <a:pt x="46469" y="60325"/>
                    <a:pt x="36519" y="50375"/>
                    <a:pt x="36519" y="38100"/>
                  </a:cubicBezTo>
                  <a:cubicBezTo>
                    <a:pt x="36519" y="25825"/>
                    <a:pt x="46469" y="15875"/>
                    <a:pt x="58744" y="15875"/>
                  </a:cubicBezTo>
                  <a:close/>
                  <a:moveTo>
                    <a:pt x="177013" y="0"/>
                  </a:moveTo>
                  <a:cubicBezTo>
                    <a:pt x="189726" y="0"/>
                    <a:pt x="200032" y="10661"/>
                    <a:pt x="200032" y="23813"/>
                  </a:cubicBezTo>
                  <a:cubicBezTo>
                    <a:pt x="200032" y="36965"/>
                    <a:pt x="189726" y="47626"/>
                    <a:pt x="177013" y="47626"/>
                  </a:cubicBezTo>
                  <a:cubicBezTo>
                    <a:pt x="164300" y="47626"/>
                    <a:pt x="153994" y="36965"/>
                    <a:pt x="153994" y="23813"/>
                  </a:cubicBezTo>
                  <a:cubicBezTo>
                    <a:pt x="153994" y="10661"/>
                    <a:pt x="164300" y="0"/>
                    <a:pt x="1770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066654" y="3061442"/>
            <a:ext cx="2460152" cy="77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altLang="zh-CN" sz="2000" b="1" spc="100" dirty="0">
                <a:solidFill>
                  <a:srgbClr val="0F74A1"/>
                </a:solidFill>
                <a:cs typeface="+mn-ea"/>
                <a:sym typeface="+mn-lt"/>
              </a:rPr>
              <a:t>MapReduce</a:t>
            </a:r>
            <a:endParaRPr lang="zh-CN" altLang="en-US" sz="2000" b="1" spc="100" dirty="0">
              <a:solidFill>
                <a:srgbClr val="0F74A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98442" y="4102321"/>
            <a:ext cx="2272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   2004</a:t>
            </a:r>
            <a:r>
              <a:rPr lang="zh-CN" altLang="zh-CN" sz="1600" dirty="0"/>
              <a:t>年，谷歌发表论文阐述</a:t>
            </a:r>
            <a:r>
              <a:rPr lang="en-US" altLang="zh-CN" sz="1600" b="1" dirty="0"/>
              <a:t>MapReduce</a:t>
            </a:r>
            <a:r>
              <a:rPr lang="zh-CN" altLang="zh-CN" sz="1600" dirty="0"/>
              <a:t>分布式编程思想</a:t>
            </a:r>
            <a:endParaRPr lang="en-US" altLang="zh-CN" sz="1600" dirty="0"/>
          </a:p>
          <a:p>
            <a:r>
              <a:rPr lang="en-US" altLang="zh-CN" sz="1600" dirty="0"/>
              <a:t>     2005</a:t>
            </a:r>
            <a:r>
              <a:rPr lang="zh-CN" altLang="zh-CN" sz="1600" dirty="0"/>
              <a:t>年，</a:t>
            </a:r>
            <a:r>
              <a:rPr lang="en-US" altLang="zh-CN" sz="1600" dirty="0" err="1"/>
              <a:t>Nutch</a:t>
            </a:r>
            <a:r>
              <a:rPr lang="zh-CN" altLang="zh-CN" sz="1600" dirty="0"/>
              <a:t>开源实现了谷歌的</a:t>
            </a:r>
            <a:r>
              <a:rPr lang="en-US" altLang="zh-CN" sz="1600" dirty="0"/>
              <a:t>MapReduce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7005858" y="2645071"/>
            <a:ext cx="610017" cy="559533"/>
            <a:chOff x="8070960" y="3873798"/>
            <a:chExt cx="901686" cy="907752"/>
          </a:xfrm>
        </p:grpSpPr>
        <p:sp>
          <p:nvSpPr>
            <p:cNvPr id="14" name="椭圆 13"/>
            <p:cNvSpPr/>
            <p:nvPr/>
          </p:nvSpPr>
          <p:spPr>
            <a:xfrm>
              <a:off x="8070960" y="3873798"/>
              <a:ext cx="901686" cy="9077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05"/>
            <p:cNvSpPr/>
            <p:nvPr/>
          </p:nvSpPr>
          <p:spPr>
            <a:xfrm>
              <a:off x="8297288" y="4120127"/>
              <a:ext cx="449030" cy="411780"/>
            </a:xfrm>
            <a:custGeom>
              <a:avLst/>
              <a:gdLst>
                <a:gd name="connsiteX0" fmla="*/ 182569 w 338094"/>
                <a:gd name="connsiteY0" fmla="*/ 192088 h 307975"/>
                <a:gd name="connsiteX1" fmla="*/ 191830 w 338094"/>
                <a:gd name="connsiteY1" fmla="*/ 202620 h 307975"/>
                <a:gd name="connsiteX2" fmla="*/ 206382 w 338094"/>
                <a:gd name="connsiteY2" fmla="*/ 203936 h 307975"/>
                <a:gd name="connsiteX3" fmla="*/ 205059 w 338094"/>
                <a:gd name="connsiteY3" fmla="*/ 209202 h 307975"/>
                <a:gd name="connsiteX4" fmla="*/ 206382 w 338094"/>
                <a:gd name="connsiteY4" fmla="*/ 221050 h 307975"/>
                <a:gd name="connsiteX5" fmla="*/ 206382 w 338094"/>
                <a:gd name="connsiteY5" fmla="*/ 234215 h 307975"/>
                <a:gd name="connsiteX6" fmla="*/ 194476 w 338094"/>
                <a:gd name="connsiteY6" fmla="*/ 246063 h 307975"/>
                <a:gd name="connsiteX7" fmla="*/ 182569 w 338094"/>
                <a:gd name="connsiteY7" fmla="*/ 234215 h 307975"/>
                <a:gd name="connsiteX8" fmla="*/ 182569 w 338094"/>
                <a:gd name="connsiteY8" fmla="*/ 192088 h 307975"/>
                <a:gd name="connsiteX9" fmla="*/ 149231 w 338094"/>
                <a:gd name="connsiteY9" fmla="*/ 183859 h 307975"/>
                <a:gd name="connsiteX10" fmla="*/ 173044 w 338094"/>
                <a:gd name="connsiteY10" fmla="*/ 194226 h 307975"/>
                <a:gd name="connsiteX11" fmla="*/ 173044 w 338094"/>
                <a:gd name="connsiteY11" fmla="*/ 234400 h 307975"/>
                <a:gd name="connsiteX12" fmla="*/ 159815 w 338094"/>
                <a:gd name="connsiteY12" fmla="*/ 246063 h 307975"/>
                <a:gd name="connsiteX13" fmla="*/ 149231 w 338094"/>
                <a:gd name="connsiteY13" fmla="*/ 234400 h 307975"/>
                <a:gd name="connsiteX14" fmla="*/ 149231 w 338094"/>
                <a:gd name="connsiteY14" fmla="*/ 183859 h 307975"/>
                <a:gd name="connsiteX15" fmla="*/ 74619 w 338094"/>
                <a:gd name="connsiteY15" fmla="*/ 182563 h 307975"/>
                <a:gd name="connsiteX16" fmla="*/ 74619 w 338094"/>
                <a:gd name="connsiteY16" fmla="*/ 238126 h 307975"/>
                <a:gd name="connsiteX17" fmla="*/ 63506 w 338094"/>
                <a:gd name="connsiteY17" fmla="*/ 227789 h 307975"/>
                <a:gd name="connsiteX18" fmla="*/ 63506 w 338094"/>
                <a:gd name="connsiteY18" fmla="*/ 192900 h 307975"/>
                <a:gd name="connsiteX19" fmla="*/ 73230 w 338094"/>
                <a:gd name="connsiteY19" fmla="*/ 183855 h 307975"/>
                <a:gd name="connsiteX20" fmla="*/ 74619 w 338094"/>
                <a:gd name="connsiteY20" fmla="*/ 182563 h 307975"/>
                <a:gd name="connsiteX21" fmla="*/ 90666 w 338094"/>
                <a:gd name="connsiteY21" fmla="*/ 92075 h 307975"/>
                <a:gd name="connsiteX22" fmla="*/ 130275 w 338094"/>
                <a:gd name="connsiteY22" fmla="*/ 92075 h 307975"/>
                <a:gd name="connsiteX23" fmla="*/ 140838 w 338094"/>
                <a:gd name="connsiteY23" fmla="*/ 97302 h 307975"/>
                <a:gd name="connsiteX24" fmla="*/ 175165 w 338094"/>
                <a:gd name="connsiteY24" fmla="*/ 171785 h 307975"/>
                <a:gd name="connsiteX25" fmla="*/ 169884 w 338094"/>
                <a:gd name="connsiteY25" fmla="*/ 186159 h 307975"/>
                <a:gd name="connsiteX26" fmla="*/ 156681 w 338094"/>
                <a:gd name="connsiteY26" fmla="*/ 180932 h 307975"/>
                <a:gd name="connsiteX27" fmla="*/ 139517 w 338094"/>
                <a:gd name="connsiteY27" fmla="*/ 144344 h 307975"/>
                <a:gd name="connsiteX28" fmla="*/ 139517 w 338094"/>
                <a:gd name="connsiteY28" fmla="*/ 271096 h 307975"/>
                <a:gd name="connsiteX29" fmla="*/ 127635 w 338094"/>
                <a:gd name="connsiteY29" fmla="*/ 284163 h 307975"/>
                <a:gd name="connsiteX30" fmla="*/ 115752 w 338094"/>
                <a:gd name="connsiteY30" fmla="*/ 271096 h 307975"/>
                <a:gd name="connsiteX31" fmla="*/ 115752 w 338094"/>
                <a:gd name="connsiteY31" fmla="*/ 197919 h 307975"/>
                <a:gd name="connsiteX32" fmla="*/ 106510 w 338094"/>
                <a:gd name="connsiteY32" fmla="*/ 197919 h 307975"/>
                <a:gd name="connsiteX33" fmla="*/ 106510 w 338094"/>
                <a:gd name="connsiteY33" fmla="*/ 271096 h 307975"/>
                <a:gd name="connsiteX34" fmla="*/ 94627 w 338094"/>
                <a:gd name="connsiteY34" fmla="*/ 284163 h 307975"/>
                <a:gd name="connsiteX35" fmla="*/ 81424 w 338094"/>
                <a:gd name="connsiteY35" fmla="*/ 271096 h 307975"/>
                <a:gd name="connsiteX36" fmla="*/ 81424 w 338094"/>
                <a:gd name="connsiteY36" fmla="*/ 144344 h 307975"/>
                <a:gd name="connsiteX37" fmla="*/ 65581 w 338094"/>
                <a:gd name="connsiteY37" fmla="*/ 180932 h 307975"/>
                <a:gd name="connsiteX38" fmla="*/ 51058 w 338094"/>
                <a:gd name="connsiteY38" fmla="*/ 186159 h 307975"/>
                <a:gd name="connsiteX39" fmla="*/ 45776 w 338094"/>
                <a:gd name="connsiteY39" fmla="*/ 171785 h 307975"/>
                <a:gd name="connsiteX40" fmla="*/ 80104 w 338094"/>
                <a:gd name="connsiteY40" fmla="*/ 97302 h 307975"/>
                <a:gd name="connsiteX41" fmla="*/ 90666 w 338094"/>
                <a:gd name="connsiteY41" fmla="*/ 92075 h 307975"/>
                <a:gd name="connsiteX42" fmla="*/ 238843 w 338094"/>
                <a:gd name="connsiteY42" fmla="*/ 88900 h 307975"/>
                <a:gd name="connsiteX43" fmla="*/ 286633 w 338094"/>
                <a:gd name="connsiteY43" fmla="*/ 88900 h 307975"/>
                <a:gd name="connsiteX44" fmla="*/ 297253 w 338094"/>
                <a:gd name="connsiteY44" fmla="*/ 95459 h 307975"/>
                <a:gd name="connsiteX45" fmla="*/ 337077 w 338094"/>
                <a:gd name="connsiteY45" fmla="*/ 180728 h 307975"/>
                <a:gd name="connsiteX46" fmla="*/ 330440 w 338094"/>
                <a:gd name="connsiteY46" fmla="*/ 195158 h 307975"/>
                <a:gd name="connsiteX47" fmla="*/ 315837 w 338094"/>
                <a:gd name="connsiteY47" fmla="*/ 189911 h 307975"/>
                <a:gd name="connsiteX48" fmla="*/ 302563 w 338094"/>
                <a:gd name="connsiteY48" fmla="*/ 163674 h 307975"/>
                <a:gd name="connsiteX49" fmla="*/ 313182 w 338094"/>
                <a:gd name="connsiteY49" fmla="*/ 212212 h 307975"/>
                <a:gd name="connsiteX50" fmla="*/ 306545 w 338094"/>
                <a:gd name="connsiteY50" fmla="*/ 220083 h 307975"/>
                <a:gd name="connsiteX51" fmla="*/ 295925 w 338094"/>
                <a:gd name="connsiteY51" fmla="*/ 220083 h 307975"/>
                <a:gd name="connsiteX52" fmla="*/ 295925 w 338094"/>
                <a:gd name="connsiteY52" fmla="*/ 293545 h 307975"/>
                <a:gd name="connsiteX53" fmla="*/ 282650 w 338094"/>
                <a:gd name="connsiteY53" fmla="*/ 307975 h 307975"/>
                <a:gd name="connsiteX54" fmla="*/ 268048 w 338094"/>
                <a:gd name="connsiteY54" fmla="*/ 293545 h 307975"/>
                <a:gd name="connsiteX55" fmla="*/ 268048 w 338094"/>
                <a:gd name="connsiteY55" fmla="*/ 220083 h 307975"/>
                <a:gd name="connsiteX56" fmla="*/ 257428 w 338094"/>
                <a:gd name="connsiteY56" fmla="*/ 220083 h 307975"/>
                <a:gd name="connsiteX57" fmla="*/ 257428 w 338094"/>
                <a:gd name="connsiteY57" fmla="*/ 293545 h 307975"/>
                <a:gd name="connsiteX58" fmla="*/ 244153 w 338094"/>
                <a:gd name="connsiteY58" fmla="*/ 307975 h 307975"/>
                <a:gd name="connsiteX59" fmla="*/ 229551 w 338094"/>
                <a:gd name="connsiteY59" fmla="*/ 293545 h 307975"/>
                <a:gd name="connsiteX60" fmla="*/ 229551 w 338094"/>
                <a:gd name="connsiteY60" fmla="*/ 220083 h 307975"/>
                <a:gd name="connsiteX61" fmla="*/ 218931 w 338094"/>
                <a:gd name="connsiteY61" fmla="*/ 220083 h 307975"/>
                <a:gd name="connsiteX62" fmla="*/ 212294 w 338094"/>
                <a:gd name="connsiteY62" fmla="*/ 212212 h 307975"/>
                <a:gd name="connsiteX63" fmla="*/ 222914 w 338094"/>
                <a:gd name="connsiteY63" fmla="*/ 163674 h 307975"/>
                <a:gd name="connsiteX64" fmla="*/ 210966 w 338094"/>
                <a:gd name="connsiteY64" fmla="*/ 189911 h 307975"/>
                <a:gd name="connsiteX65" fmla="*/ 195036 w 338094"/>
                <a:gd name="connsiteY65" fmla="*/ 195158 h 307975"/>
                <a:gd name="connsiteX66" fmla="*/ 188399 w 338094"/>
                <a:gd name="connsiteY66" fmla="*/ 180728 h 307975"/>
                <a:gd name="connsiteX67" fmla="*/ 228223 w 338094"/>
                <a:gd name="connsiteY67" fmla="*/ 95459 h 307975"/>
                <a:gd name="connsiteX68" fmla="*/ 238843 w 338094"/>
                <a:gd name="connsiteY68" fmla="*/ 88900 h 307975"/>
                <a:gd name="connsiteX69" fmla="*/ 40753 w 338094"/>
                <a:gd name="connsiteY69" fmla="*/ 63500 h 307975"/>
                <a:gd name="connsiteX70" fmla="*/ 79117 w 338094"/>
                <a:gd name="connsiteY70" fmla="*/ 63500 h 307975"/>
                <a:gd name="connsiteX71" fmla="*/ 85732 w 338094"/>
                <a:gd name="connsiteY71" fmla="*/ 81882 h 307975"/>
                <a:gd name="connsiteX72" fmla="*/ 85732 w 338094"/>
                <a:gd name="connsiteY72" fmla="*/ 83195 h 307975"/>
                <a:gd name="connsiteX73" fmla="*/ 73826 w 338094"/>
                <a:gd name="connsiteY73" fmla="*/ 92385 h 307975"/>
                <a:gd name="connsiteX74" fmla="*/ 51336 w 338094"/>
                <a:gd name="connsiteY74" fmla="*/ 139652 h 307975"/>
                <a:gd name="connsiteX75" fmla="*/ 39430 w 338094"/>
                <a:gd name="connsiteY75" fmla="*/ 168538 h 307975"/>
                <a:gd name="connsiteX76" fmla="*/ 48690 w 338094"/>
                <a:gd name="connsiteY76" fmla="*/ 192171 h 307975"/>
                <a:gd name="connsiteX77" fmla="*/ 55305 w 338094"/>
                <a:gd name="connsiteY77" fmla="*/ 194797 h 307975"/>
                <a:gd name="connsiteX78" fmla="*/ 55305 w 338094"/>
                <a:gd name="connsiteY78" fmla="*/ 227621 h 307975"/>
                <a:gd name="connsiteX79" fmla="*/ 43398 w 338094"/>
                <a:gd name="connsiteY79" fmla="*/ 238125 h 307975"/>
                <a:gd name="connsiteX80" fmla="*/ 32815 w 338094"/>
                <a:gd name="connsiteY80" fmla="*/ 227621 h 307975"/>
                <a:gd name="connsiteX81" fmla="*/ 32815 w 338094"/>
                <a:gd name="connsiteY81" fmla="*/ 112080 h 307975"/>
                <a:gd name="connsiteX82" fmla="*/ 18263 w 338094"/>
                <a:gd name="connsiteY82" fmla="*/ 144904 h 307975"/>
                <a:gd name="connsiteX83" fmla="*/ 5034 w 338094"/>
                <a:gd name="connsiteY83" fmla="*/ 148843 h 307975"/>
                <a:gd name="connsiteX84" fmla="*/ 1065 w 338094"/>
                <a:gd name="connsiteY84" fmla="*/ 137026 h 307975"/>
                <a:gd name="connsiteX85" fmla="*/ 31492 w 338094"/>
                <a:gd name="connsiteY85" fmla="*/ 68752 h 307975"/>
                <a:gd name="connsiteX86" fmla="*/ 40753 w 338094"/>
                <a:gd name="connsiteY86" fmla="*/ 63500 h 307975"/>
                <a:gd name="connsiteX87" fmla="*/ 157633 w 338094"/>
                <a:gd name="connsiteY87" fmla="*/ 53975 h 307975"/>
                <a:gd name="connsiteX88" fmla="*/ 197198 w 338094"/>
                <a:gd name="connsiteY88" fmla="*/ 53975 h 307975"/>
                <a:gd name="connsiteX89" fmla="*/ 207749 w 338094"/>
                <a:gd name="connsiteY89" fmla="*/ 59183 h 307975"/>
                <a:gd name="connsiteX90" fmla="*/ 222256 w 338094"/>
                <a:gd name="connsiteY90" fmla="*/ 90434 h 307975"/>
                <a:gd name="connsiteX91" fmla="*/ 220937 w 338094"/>
                <a:gd name="connsiteY91" fmla="*/ 91736 h 307975"/>
                <a:gd name="connsiteX92" fmla="*/ 210386 w 338094"/>
                <a:gd name="connsiteY92" fmla="*/ 115174 h 307975"/>
                <a:gd name="connsiteX93" fmla="*/ 206430 w 338094"/>
                <a:gd name="connsiteY93" fmla="*/ 106060 h 307975"/>
                <a:gd name="connsiteX94" fmla="*/ 206430 w 338094"/>
                <a:gd name="connsiteY94" fmla="*/ 122987 h 307975"/>
                <a:gd name="connsiteX95" fmla="*/ 185328 w 338094"/>
                <a:gd name="connsiteY95" fmla="*/ 169863 h 307975"/>
                <a:gd name="connsiteX96" fmla="*/ 169502 w 338094"/>
                <a:gd name="connsiteY96" fmla="*/ 137310 h 307975"/>
                <a:gd name="connsiteX97" fmla="*/ 149719 w 338094"/>
                <a:gd name="connsiteY97" fmla="*/ 93038 h 307975"/>
                <a:gd name="connsiteX98" fmla="*/ 136531 w 338094"/>
                <a:gd name="connsiteY98" fmla="*/ 83924 h 307975"/>
                <a:gd name="connsiteX99" fmla="*/ 136531 w 338094"/>
                <a:gd name="connsiteY99" fmla="*/ 82621 h 307975"/>
                <a:gd name="connsiteX100" fmla="*/ 144444 w 338094"/>
                <a:gd name="connsiteY100" fmla="*/ 66996 h 307975"/>
                <a:gd name="connsiteX101" fmla="*/ 147082 w 338094"/>
                <a:gd name="connsiteY101" fmla="*/ 59183 h 307975"/>
                <a:gd name="connsiteX102" fmla="*/ 157633 w 338094"/>
                <a:gd name="connsiteY102" fmla="*/ 53975 h 307975"/>
                <a:gd name="connsiteX103" fmla="*/ 111926 w 338094"/>
                <a:gd name="connsiteY103" fmla="*/ 38100 h 307975"/>
                <a:gd name="connsiteX104" fmla="*/ 136533 w 338094"/>
                <a:gd name="connsiteY104" fmla="*/ 61913 h 307975"/>
                <a:gd name="connsiteX105" fmla="*/ 111926 w 338094"/>
                <a:gd name="connsiteY105" fmla="*/ 85726 h 307975"/>
                <a:gd name="connsiteX106" fmla="*/ 87319 w 338094"/>
                <a:gd name="connsiteY106" fmla="*/ 61913 h 307975"/>
                <a:gd name="connsiteX107" fmla="*/ 111926 w 338094"/>
                <a:gd name="connsiteY107" fmla="*/ 38100 h 307975"/>
                <a:gd name="connsiteX108" fmla="*/ 262738 w 338094"/>
                <a:gd name="connsiteY108" fmla="*/ 28575 h 307975"/>
                <a:gd name="connsiteX109" fmla="*/ 290519 w 338094"/>
                <a:gd name="connsiteY109" fmla="*/ 56221 h 307975"/>
                <a:gd name="connsiteX110" fmla="*/ 262738 w 338094"/>
                <a:gd name="connsiteY110" fmla="*/ 82550 h 307975"/>
                <a:gd name="connsiteX111" fmla="*/ 234956 w 338094"/>
                <a:gd name="connsiteY111" fmla="*/ 56221 h 307975"/>
                <a:gd name="connsiteX112" fmla="*/ 262738 w 338094"/>
                <a:gd name="connsiteY112" fmla="*/ 28575 h 307975"/>
                <a:gd name="connsiteX113" fmla="*/ 58744 w 338094"/>
                <a:gd name="connsiteY113" fmla="*/ 15875 h 307975"/>
                <a:gd name="connsiteX114" fmla="*/ 80969 w 338094"/>
                <a:gd name="connsiteY114" fmla="*/ 38100 h 307975"/>
                <a:gd name="connsiteX115" fmla="*/ 58744 w 338094"/>
                <a:gd name="connsiteY115" fmla="*/ 60325 h 307975"/>
                <a:gd name="connsiteX116" fmla="*/ 36519 w 338094"/>
                <a:gd name="connsiteY116" fmla="*/ 38100 h 307975"/>
                <a:gd name="connsiteX117" fmla="*/ 58744 w 338094"/>
                <a:gd name="connsiteY117" fmla="*/ 15875 h 307975"/>
                <a:gd name="connsiteX118" fmla="*/ 177013 w 338094"/>
                <a:gd name="connsiteY118" fmla="*/ 0 h 307975"/>
                <a:gd name="connsiteX119" fmla="*/ 200032 w 338094"/>
                <a:gd name="connsiteY119" fmla="*/ 23813 h 307975"/>
                <a:gd name="connsiteX120" fmla="*/ 177013 w 338094"/>
                <a:gd name="connsiteY120" fmla="*/ 47626 h 307975"/>
                <a:gd name="connsiteX121" fmla="*/ 153994 w 338094"/>
                <a:gd name="connsiteY121" fmla="*/ 23813 h 307975"/>
                <a:gd name="connsiteX122" fmla="*/ 177013 w 338094"/>
                <a:gd name="connsiteY122" fmla="*/ 0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38094" h="307975">
                  <a:moveTo>
                    <a:pt x="182569" y="192088"/>
                  </a:moveTo>
                  <a:cubicBezTo>
                    <a:pt x="183892" y="197354"/>
                    <a:pt x="187861" y="201303"/>
                    <a:pt x="191830" y="202620"/>
                  </a:cubicBezTo>
                  <a:cubicBezTo>
                    <a:pt x="195798" y="205253"/>
                    <a:pt x="201090" y="205253"/>
                    <a:pt x="206382" y="203936"/>
                  </a:cubicBezTo>
                  <a:cubicBezTo>
                    <a:pt x="206382" y="203936"/>
                    <a:pt x="206382" y="203936"/>
                    <a:pt x="205059" y="209202"/>
                  </a:cubicBezTo>
                  <a:cubicBezTo>
                    <a:pt x="203736" y="213151"/>
                    <a:pt x="205059" y="217101"/>
                    <a:pt x="206382" y="221050"/>
                  </a:cubicBezTo>
                  <a:cubicBezTo>
                    <a:pt x="206382" y="221050"/>
                    <a:pt x="206382" y="221050"/>
                    <a:pt x="206382" y="234215"/>
                  </a:cubicBezTo>
                  <a:cubicBezTo>
                    <a:pt x="206382" y="240797"/>
                    <a:pt x="201090" y="246063"/>
                    <a:pt x="194476" y="246063"/>
                  </a:cubicBezTo>
                  <a:cubicBezTo>
                    <a:pt x="187861" y="246063"/>
                    <a:pt x="182569" y="240797"/>
                    <a:pt x="182569" y="234215"/>
                  </a:cubicBezTo>
                  <a:cubicBezTo>
                    <a:pt x="182569" y="234215"/>
                    <a:pt x="182569" y="234215"/>
                    <a:pt x="182569" y="192088"/>
                  </a:cubicBezTo>
                  <a:close/>
                  <a:moveTo>
                    <a:pt x="149231" y="183859"/>
                  </a:moveTo>
                  <a:cubicBezTo>
                    <a:pt x="153200" y="192930"/>
                    <a:pt x="163783" y="196818"/>
                    <a:pt x="173044" y="194226"/>
                  </a:cubicBezTo>
                  <a:cubicBezTo>
                    <a:pt x="173044" y="194226"/>
                    <a:pt x="173044" y="194226"/>
                    <a:pt x="173044" y="234400"/>
                  </a:cubicBezTo>
                  <a:cubicBezTo>
                    <a:pt x="173044" y="240879"/>
                    <a:pt x="167752" y="246063"/>
                    <a:pt x="159815" y="246063"/>
                  </a:cubicBezTo>
                  <a:cubicBezTo>
                    <a:pt x="155846" y="246063"/>
                    <a:pt x="149231" y="242175"/>
                    <a:pt x="149231" y="234400"/>
                  </a:cubicBezTo>
                  <a:cubicBezTo>
                    <a:pt x="149231" y="234400"/>
                    <a:pt x="149231" y="234400"/>
                    <a:pt x="149231" y="183859"/>
                  </a:cubicBezTo>
                  <a:close/>
                  <a:moveTo>
                    <a:pt x="74619" y="182563"/>
                  </a:moveTo>
                  <a:cubicBezTo>
                    <a:pt x="74619" y="182563"/>
                    <a:pt x="74619" y="182563"/>
                    <a:pt x="74619" y="238126"/>
                  </a:cubicBezTo>
                  <a:cubicBezTo>
                    <a:pt x="67673" y="238126"/>
                    <a:pt x="63506" y="232957"/>
                    <a:pt x="63506" y="227789"/>
                  </a:cubicBezTo>
                  <a:cubicBezTo>
                    <a:pt x="63506" y="227789"/>
                    <a:pt x="63506" y="227789"/>
                    <a:pt x="63506" y="192900"/>
                  </a:cubicBezTo>
                  <a:cubicBezTo>
                    <a:pt x="67673" y="191608"/>
                    <a:pt x="71841" y="189024"/>
                    <a:pt x="73230" y="183855"/>
                  </a:cubicBezTo>
                  <a:cubicBezTo>
                    <a:pt x="73230" y="183855"/>
                    <a:pt x="73230" y="183855"/>
                    <a:pt x="74619" y="182563"/>
                  </a:cubicBezTo>
                  <a:close/>
                  <a:moveTo>
                    <a:pt x="90666" y="92075"/>
                  </a:moveTo>
                  <a:cubicBezTo>
                    <a:pt x="90666" y="92075"/>
                    <a:pt x="90666" y="92075"/>
                    <a:pt x="130275" y="92075"/>
                  </a:cubicBezTo>
                  <a:cubicBezTo>
                    <a:pt x="135557" y="92075"/>
                    <a:pt x="139517" y="93382"/>
                    <a:pt x="140838" y="97302"/>
                  </a:cubicBezTo>
                  <a:lnTo>
                    <a:pt x="175165" y="171785"/>
                  </a:lnTo>
                  <a:cubicBezTo>
                    <a:pt x="177806" y="177012"/>
                    <a:pt x="175165" y="183546"/>
                    <a:pt x="169884" y="186159"/>
                  </a:cubicBezTo>
                  <a:cubicBezTo>
                    <a:pt x="165923" y="187466"/>
                    <a:pt x="159322" y="186159"/>
                    <a:pt x="156681" y="180932"/>
                  </a:cubicBezTo>
                  <a:cubicBezTo>
                    <a:pt x="156681" y="180932"/>
                    <a:pt x="156681" y="180932"/>
                    <a:pt x="139517" y="144344"/>
                  </a:cubicBezTo>
                  <a:cubicBezTo>
                    <a:pt x="139517" y="144344"/>
                    <a:pt x="139517" y="144344"/>
                    <a:pt x="139517" y="271096"/>
                  </a:cubicBezTo>
                  <a:cubicBezTo>
                    <a:pt x="139517" y="278936"/>
                    <a:pt x="134236" y="284163"/>
                    <a:pt x="127635" y="284163"/>
                  </a:cubicBezTo>
                  <a:cubicBezTo>
                    <a:pt x="121033" y="284163"/>
                    <a:pt x="115752" y="278936"/>
                    <a:pt x="115752" y="271096"/>
                  </a:cubicBezTo>
                  <a:cubicBezTo>
                    <a:pt x="115752" y="271096"/>
                    <a:pt x="115752" y="271096"/>
                    <a:pt x="115752" y="197919"/>
                  </a:cubicBezTo>
                  <a:cubicBezTo>
                    <a:pt x="115752" y="197919"/>
                    <a:pt x="115752" y="197919"/>
                    <a:pt x="106510" y="197919"/>
                  </a:cubicBezTo>
                  <a:cubicBezTo>
                    <a:pt x="106510" y="197919"/>
                    <a:pt x="106510" y="197919"/>
                    <a:pt x="106510" y="271096"/>
                  </a:cubicBezTo>
                  <a:cubicBezTo>
                    <a:pt x="106510" y="278936"/>
                    <a:pt x="101229" y="284163"/>
                    <a:pt x="94627" y="284163"/>
                  </a:cubicBezTo>
                  <a:cubicBezTo>
                    <a:pt x="86706" y="284163"/>
                    <a:pt x="81424" y="278936"/>
                    <a:pt x="81424" y="271096"/>
                  </a:cubicBezTo>
                  <a:cubicBezTo>
                    <a:pt x="81424" y="271096"/>
                    <a:pt x="81424" y="271096"/>
                    <a:pt x="81424" y="144344"/>
                  </a:cubicBezTo>
                  <a:cubicBezTo>
                    <a:pt x="81424" y="144344"/>
                    <a:pt x="81424" y="144344"/>
                    <a:pt x="65581" y="180932"/>
                  </a:cubicBezTo>
                  <a:cubicBezTo>
                    <a:pt x="62940" y="186159"/>
                    <a:pt x="56339" y="187466"/>
                    <a:pt x="51058" y="186159"/>
                  </a:cubicBezTo>
                  <a:cubicBezTo>
                    <a:pt x="45776" y="183546"/>
                    <a:pt x="44456" y="177012"/>
                    <a:pt x="45776" y="171785"/>
                  </a:cubicBezTo>
                  <a:cubicBezTo>
                    <a:pt x="45776" y="171785"/>
                    <a:pt x="45776" y="171785"/>
                    <a:pt x="80104" y="97302"/>
                  </a:cubicBezTo>
                  <a:cubicBezTo>
                    <a:pt x="82745" y="93382"/>
                    <a:pt x="86706" y="92075"/>
                    <a:pt x="90666" y="92075"/>
                  </a:cubicBezTo>
                  <a:close/>
                  <a:moveTo>
                    <a:pt x="238843" y="88900"/>
                  </a:moveTo>
                  <a:cubicBezTo>
                    <a:pt x="238843" y="88900"/>
                    <a:pt x="238843" y="88900"/>
                    <a:pt x="286633" y="88900"/>
                  </a:cubicBezTo>
                  <a:cubicBezTo>
                    <a:pt x="291943" y="88900"/>
                    <a:pt x="295925" y="91524"/>
                    <a:pt x="297253" y="95459"/>
                  </a:cubicBezTo>
                  <a:cubicBezTo>
                    <a:pt x="297253" y="95459"/>
                    <a:pt x="297253" y="95459"/>
                    <a:pt x="337077" y="180728"/>
                  </a:cubicBezTo>
                  <a:cubicBezTo>
                    <a:pt x="339732" y="185975"/>
                    <a:pt x="337077" y="192534"/>
                    <a:pt x="330440" y="195158"/>
                  </a:cubicBezTo>
                  <a:cubicBezTo>
                    <a:pt x="325130" y="197782"/>
                    <a:pt x="318492" y="196470"/>
                    <a:pt x="315837" y="189911"/>
                  </a:cubicBezTo>
                  <a:cubicBezTo>
                    <a:pt x="315837" y="189911"/>
                    <a:pt x="315837" y="189911"/>
                    <a:pt x="302563" y="163674"/>
                  </a:cubicBezTo>
                  <a:cubicBezTo>
                    <a:pt x="302563" y="163674"/>
                    <a:pt x="302563" y="163674"/>
                    <a:pt x="313182" y="212212"/>
                  </a:cubicBezTo>
                  <a:cubicBezTo>
                    <a:pt x="314510" y="216147"/>
                    <a:pt x="310527" y="220083"/>
                    <a:pt x="306545" y="220083"/>
                  </a:cubicBezTo>
                  <a:cubicBezTo>
                    <a:pt x="306545" y="220083"/>
                    <a:pt x="306545" y="220083"/>
                    <a:pt x="295925" y="220083"/>
                  </a:cubicBezTo>
                  <a:cubicBezTo>
                    <a:pt x="295925" y="220083"/>
                    <a:pt x="295925" y="220083"/>
                    <a:pt x="295925" y="293545"/>
                  </a:cubicBezTo>
                  <a:cubicBezTo>
                    <a:pt x="295925" y="301416"/>
                    <a:pt x="290615" y="307975"/>
                    <a:pt x="282650" y="307975"/>
                  </a:cubicBezTo>
                  <a:cubicBezTo>
                    <a:pt x="274685" y="307975"/>
                    <a:pt x="268048" y="301416"/>
                    <a:pt x="268048" y="293545"/>
                  </a:cubicBezTo>
                  <a:cubicBezTo>
                    <a:pt x="268048" y="293545"/>
                    <a:pt x="268048" y="293545"/>
                    <a:pt x="268048" y="220083"/>
                  </a:cubicBezTo>
                  <a:cubicBezTo>
                    <a:pt x="268048" y="220083"/>
                    <a:pt x="268048" y="220083"/>
                    <a:pt x="257428" y="220083"/>
                  </a:cubicBezTo>
                  <a:cubicBezTo>
                    <a:pt x="257428" y="220083"/>
                    <a:pt x="257428" y="220083"/>
                    <a:pt x="257428" y="293545"/>
                  </a:cubicBezTo>
                  <a:cubicBezTo>
                    <a:pt x="257428" y="301416"/>
                    <a:pt x="250791" y="307975"/>
                    <a:pt x="244153" y="307975"/>
                  </a:cubicBezTo>
                  <a:cubicBezTo>
                    <a:pt x="236188" y="307975"/>
                    <a:pt x="229551" y="301416"/>
                    <a:pt x="229551" y="293545"/>
                  </a:cubicBezTo>
                  <a:cubicBezTo>
                    <a:pt x="229551" y="293545"/>
                    <a:pt x="229551" y="293545"/>
                    <a:pt x="229551" y="220083"/>
                  </a:cubicBezTo>
                  <a:cubicBezTo>
                    <a:pt x="229551" y="220083"/>
                    <a:pt x="229551" y="220083"/>
                    <a:pt x="218931" y="220083"/>
                  </a:cubicBezTo>
                  <a:cubicBezTo>
                    <a:pt x="214949" y="220083"/>
                    <a:pt x="210966" y="216147"/>
                    <a:pt x="212294" y="212212"/>
                  </a:cubicBezTo>
                  <a:cubicBezTo>
                    <a:pt x="212294" y="212212"/>
                    <a:pt x="212294" y="212212"/>
                    <a:pt x="222914" y="163674"/>
                  </a:cubicBezTo>
                  <a:cubicBezTo>
                    <a:pt x="222914" y="163674"/>
                    <a:pt x="222914" y="163674"/>
                    <a:pt x="210966" y="189911"/>
                  </a:cubicBezTo>
                  <a:cubicBezTo>
                    <a:pt x="208311" y="196470"/>
                    <a:pt x="200346" y="197782"/>
                    <a:pt x="195036" y="195158"/>
                  </a:cubicBezTo>
                  <a:cubicBezTo>
                    <a:pt x="188399" y="192534"/>
                    <a:pt x="185744" y="185975"/>
                    <a:pt x="188399" y="180728"/>
                  </a:cubicBezTo>
                  <a:cubicBezTo>
                    <a:pt x="188399" y="180728"/>
                    <a:pt x="188399" y="180728"/>
                    <a:pt x="228223" y="95459"/>
                  </a:cubicBezTo>
                  <a:cubicBezTo>
                    <a:pt x="230878" y="91524"/>
                    <a:pt x="234861" y="88900"/>
                    <a:pt x="238843" y="88900"/>
                  </a:cubicBezTo>
                  <a:close/>
                  <a:moveTo>
                    <a:pt x="40753" y="63500"/>
                  </a:moveTo>
                  <a:cubicBezTo>
                    <a:pt x="40753" y="63500"/>
                    <a:pt x="40753" y="63500"/>
                    <a:pt x="79117" y="63500"/>
                  </a:cubicBezTo>
                  <a:cubicBezTo>
                    <a:pt x="79117" y="70065"/>
                    <a:pt x="81763" y="76630"/>
                    <a:pt x="85732" y="81882"/>
                  </a:cubicBezTo>
                  <a:cubicBezTo>
                    <a:pt x="85732" y="81882"/>
                    <a:pt x="85732" y="81882"/>
                    <a:pt x="85732" y="83195"/>
                  </a:cubicBezTo>
                  <a:cubicBezTo>
                    <a:pt x="80440" y="84507"/>
                    <a:pt x="75149" y="88446"/>
                    <a:pt x="73826" y="92385"/>
                  </a:cubicBezTo>
                  <a:cubicBezTo>
                    <a:pt x="73826" y="92385"/>
                    <a:pt x="73826" y="92385"/>
                    <a:pt x="51336" y="139652"/>
                  </a:cubicBezTo>
                  <a:cubicBezTo>
                    <a:pt x="51336" y="139652"/>
                    <a:pt x="51336" y="139652"/>
                    <a:pt x="39430" y="168538"/>
                  </a:cubicBezTo>
                  <a:cubicBezTo>
                    <a:pt x="34138" y="177728"/>
                    <a:pt x="39430" y="188232"/>
                    <a:pt x="48690" y="192171"/>
                  </a:cubicBezTo>
                  <a:cubicBezTo>
                    <a:pt x="50013" y="193484"/>
                    <a:pt x="52659" y="193484"/>
                    <a:pt x="55305" y="194797"/>
                  </a:cubicBezTo>
                  <a:cubicBezTo>
                    <a:pt x="55305" y="194797"/>
                    <a:pt x="55305" y="194797"/>
                    <a:pt x="55305" y="227621"/>
                  </a:cubicBezTo>
                  <a:cubicBezTo>
                    <a:pt x="55305" y="232873"/>
                    <a:pt x="50013" y="238125"/>
                    <a:pt x="43398" y="238125"/>
                  </a:cubicBezTo>
                  <a:cubicBezTo>
                    <a:pt x="38107" y="238125"/>
                    <a:pt x="32815" y="232873"/>
                    <a:pt x="32815" y="227621"/>
                  </a:cubicBezTo>
                  <a:cubicBezTo>
                    <a:pt x="32815" y="155408"/>
                    <a:pt x="32815" y="114706"/>
                    <a:pt x="32815" y="112080"/>
                  </a:cubicBezTo>
                  <a:cubicBezTo>
                    <a:pt x="32815" y="112080"/>
                    <a:pt x="32815" y="112080"/>
                    <a:pt x="18263" y="144904"/>
                  </a:cubicBezTo>
                  <a:cubicBezTo>
                    <a:pt x="15617" y="148843"/>
                    <a:pt x="10325" y="151469"/>
                    <a:pt x="5034" y="148843"/>
                  </a:cubicBezTo>
                  <a:cubicBezTo>
                    <a:pt x="1065" y="146217"/>
                    <a:pt x="-1581" y="140965"/>
                    <a:pt x="1065" y="137026"/>
                  </a:cubicBezTo>
                  <a:cubicBezTo>
                    <a:pt x="1065" y="137026"/>
                    <a:pt x="1065" y="137026"/>
                    <a:pt x="31492" y="68752"/>
                  </a:cubicBezTo>
                  <a:cubicBezTo>
                    <a:pt x="34138" y="64813"/>
                    <a:pt x="36784" y="63500"/>
                    <a:pt x="40753" y="63500"/>
                  </a:cubicBezTo>
                  <a:close/>
                  <a:moveTo>
                    <a:pt x="157633" y="53975"/>
                  </a:moveTo>
                  <a:cubicBezTo>
                    <a:pt x="157633" y="53975"/>
                    <a:pt x="157633" y="53975"/>
                    <a:pt x="197198" y="53975"/>
                  </a:cubicBezTo>
                  <a:cubicBezTo>
                    <a:pt x="202473" y="53975"/>
                    <a:pt x="206430" y="55277"/>
                    <a:pt x="207749" y="59183"/>
                  </a:cubicBezTo>
                  <a:cubicBezTo>
                    <a:pt x="207749" y="59183"/>
                    <a:pt x="207749" y="59183"/>
                    <a:pt x="222256" y="90434"/>
                  </a:cubicBezTo>
                  <a:cubicBezTo>
                    <a:pt x="222256" y="90434"/>
                    <a:pt x="220937" y="91736"/>
                    <a:pt x="220937" y="91736"/>
                  </a:cubicBezTo>
                  <a:cubicBezTo>
                    <a:pt x="220937" y="91736"/>
                    <a:pt x="220937" y="91736"/>
                    <a:pt x="210386" y="115174"/>
                  </a:cubicBezTo>
                  <a:cubicBezTo>
                    <a:pt x="210386" y="115174"/>
                    <a:pt x="210386" y="115174"/>
                    <a:pt x="206430" y="106060"/>
                  </a:cubicBezTo>
                  <a:cubicBezTo>
                    <a:pt x="206430" y="106060"/>
                    <a:pt x="206430" y="106060"/>
                    <a:pt x="206430" y="122987"/>
                  </a:cubicBezTo>
                  <a:cubicBezTo>
                    <a:pt x="199836" y="138612"/>
                    <a:pt x="205111" y="126893"/>
                    <a:pt x="185328" y="169863"/>
                  </a:cubicBezTo>
                  <a:cubicBezTo>
                    <a:pt x="184009" y="168561"/>
                    <a:pt x="170821" y="138612"/>
                    <a:pt x="169502" y="137310"/>
                  </a:cubicBezTo>
                  <a:cubicBezTo>
                    <a:pt x="169502" y="137310"/>
                    <a:pt x="169502" y="137310"/>
                    <a:pt x="149719" y="93038"/>
                  </a:cubicBezTo>
                  <a:cubicBezTo>
                    <a:pt x="147082" y="89132"/>
                    <a:pt x="143125" y="85226"/>
                    <a:pt x="136531" y="83924"/>
                  </a:cubicBezTo>
                  <a:cubicBezTo>
                    <a:pt x="136531" y="83924"/>
                    <a:pt x="136531" y="83924"/>
                    <a:pt x="136531" y="82621"/>
                  </a:cubicBezTo>
                  <a:cubicBezTo>
                    <a:pt x="140488" y="78715"/>
                    <a:pt x="143125" y="73507"/>
                    <a:pt x="144444" y="66996"/>
                  </a:cubicBezTo>
                  <a:cubicBezTo>
                    <a:pt x="144444" y="66996"/>
                    <a:pt x="144444" y="66996"/>
                    <a:pt x="147082" y="59183"/>
                  </a:cubicBezTo>
                  <a:cubicBezTo>
                    <a:pt x="149719" y="55277"/>
                    <a:pt x="153676" y="53975"/>
                    <a:pt x="157633" y="53975"/>
                  </a:cubicBezTo>
                  <a:close/>
                  <a:moveTo>
                    <a:pt x="111926" y="38100"/>
                  </a:moveTo>
                  <a:cubicBezTo>
                    <a:pt x="125516" y="38100"/>
                    <a:pt x="136533" y="48761"/>
                    <a:pt x="136533" y="61913"/>
                  </a:cubicBezTo>
                  <a:cubicBezTo>
                    <a:pt x="136533" y="75065"/>
                    <a:pt x="125516" y="85726"/>
                    <a:pt x="111926" y="85726"/>
                  </a:cubicBezTo>
                  <a:cubicBezTo>
                    <a:pt x="98336" y="85726"/>
                    <a:pt x="87319" y="75065"/>
                    <a:pt x="87319" y="61913"/>
                  </a:cubicBezTo>
                  <a:cubicBezTo>
                    <a:pt x="87319" y="48761"/>
                    <a:pt x="98336" y="38100"/>
                    <a:pt x="111926" y="38100"/>
                  </a:cubicBezTo>
                  <a:close/>
                  <a:moveTo>
                    <a:pt x="262738" y="28575"/>
                  </a:moveTo>
                  <a:cubicBezTo>
                    <a:pt x="278613" y="28575"/>
                    <a:pt x="290519" y="40423"/>
                    <a:pt x="290519" y="56221"/>
                  </a:cubicBezTo>
                  <a:cubicBezTo>
                    <a:pt x="290519" y="72018"/>
                    <a:pt x="277290" y="82550"/>
                    <a:pt x="262738" y="82550"/>
                  </a:cubicBezTo>
                  <a:cubicBezTo>
                    <a:pt x="248185" y="82550"/>
                    <a:pt x="234956" y="72018"/>
                    <a:pt x="234956" y="56221"/>
                  </a:cubicBezTo>
                  <a:cubicBezTo>
                    <a:pt x="234956" y="40423"/>
                    <a:pt x="248185" y="28575"/>
                    <a:pt x="262738" y="28575"/>
                  </a:cubicBezTo>
                  <a:close/>
                  <a:moveTo>
                    <a:pt x="58744" y="15875"/>
                  </a:moveTo>
                  <a:cubicBezTo>
                    <a:pt x="71019" y="15875"/>
                    <a:pt x="80969" y="25825"/>
                    <a:pt x="80969" y="38100"/>
                  </a:cubicBezTo>
                  <a:cubicBezTo>
                    <a:pt x="80969" y="50375"/>
                    <a:pt x="71019" y="60325"/>
                    <a:pt x="58744" y="60325"/>
                  </a:cubicBezTo>
                  <a:cubicBezTo>
                    <a:pt x="46469" y="60325"/>
                    <a:pt x="36519" y="50375"/>
                    <a:pt x="36519" y="38100"/>
                  </a:cubicBezTo>
                  <a:cubicBezTo>
                    <a:pt x="36519" y="25825"/>
                    <a:pt x="46469" y="15875"/>
                    <a:pt x="58744" y="15875"/>
                  </a:cubicBezTo>
                  <a:close/>
                  <a:moveTo>
                    <a:pt x="177013" y="0"/>
                  </a:moveTo>
                  <a:cubicBezTo>
                    <a:pt x="189726" y="0"/>
                    <a:pt x="200032" y="10661"/>
                    <a:pt x="200032" y="23813"/>
                  </a:cubicBezTo>
                  <a:cubicBezTo>
                    <a:pt x="200032" y="36965"/>
                    <a:pt x="189726" y="47626"/>
                    <a:pt x="177013" y="47626"/>
                  </a:cubicBezTo>
                  <a:cubicBezTo>
                    <a:pt x="164300" y="47626"/>
                    <a:pt x="153994" y="36965"/>
                    <a:pt x="153994" y="23813"/>
                  </a:cubicBezTo>
                  <a:cubicBezTo>
                    <a:pt x="153994" y="10661"/>
                    <a:pt x="164300" y="0"/>
                    <a:pt x="1770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370564" y="3061442"/>
            <a:ext cx="2460152" cy="77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altLang="zh-CN" sz="2000" b="1" spc="100" dirty="0">
                <a:solidFill>
                  <a:srgbClr val="0F74A1"/>
                </a:solidFill>
                <a:cs typeface="+mn-ea"/>
                <a:sym typeface="+mn-lt"/>
              </a:rPr>
              <a:t>Hadoop</a:t>
            </a:r>
            <a:endParaRPr lang="zh-CN" altLang="en-US" sz="2000" b="1" spc="100" dirty="0">
              <a:solidFill>
                <a:srgbClr val="0F74A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08916" y="3957710"/>
            <a:ext cx="21182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    2006</a:t>
            </a:r>
            <a:r>
              <a:rPr lang="zh-CN" altLang="zh-CN" sz="1600" dirty="0"/>
              <a:t>年</a:t>
            </a:r>
            <a:r>
              <a:rPr lang="en-US" altLang="zh-CN" sz="1600" dirty="0"/>
              <a:t>2</a:t>
            </a:r>
            <a:r>
              <a:rPr lang="zh-CN" altLang="zh-CN" sz="1600" dirty="0"/>
              <a:t>月，</a:t>
            </a:r>
            <a:r>
              <a:rPr lang="en-US" altLang="zh-CN" sz="1600" dirty="0" err="1"/>
              <a:t>Nutch</a:t>
            </a:r>
            <a:r>
              <a:rPr lang="zh-CN" altLang="zh-CN" sz="1600" dirty="0"/>
              <a:t>中的</a:t>
            </a:r>
            <a:r>
              <a:rPr lang="en-US" altLang="zh-CN" sz="1600" dirty="0"/>
              <a:t>NDFS</a:t>
            </a:r>
            <a:r>
              <a:rPr lang="zh-CN" altLang="zh-CN" sz="1600" dirty="0"/>
              <a:t>和</a:t>
            </a:r>
            <a:r>
              <a:rPr lang="en-US" altLang="zh-CN" sz="1600" dirty="0"/>
              <a:t>MapReduce</a:t>
            </a:r>
            <a:r>
              <a:rPr lang="zh-CN" altLang="zh-CN" sz="1600" dirty="0"/>
              <a:t>开始独立出来，成为</a:t>
            </a:r>
            <a:r>
              <a:rPr lang="en-US" altLang="zh-CN" sz="1600" dirty="0"/>
              <a:t>Lucene</a:t>
            </a:r>
            <a:r>
              <a:rPr lang="zh-CN" altLang="zh-CN" sz="1600" dirty="0"/>
              <a:t>项目的一个子项目，称为</a:t>
            </a:r>
            <a:r>
              <a:rPr lang="en-US" altLang="zh-CN" sz="1600" dirty="0"/>
              <a:t>Hadoop</a:t>
            </a:r>
            <a:r>
              <a:rPr lang="zh-CN" altLang="zh-CN" sz="1600" dirty="0"/>
              <a:t>，同时，</a:t>
            </a:r>
            <a:r>
              <a:rPr lang="en-US" altLang="zh-CN" sz="1600" dirty="0"/>
              <a:t>Doug Cutting</a:t>
            </a:r>
            <a:r>
              <a:rPr lang="zh-CN" altLang="zh-CN" sz="1600" dirty="0"/>
              <a:t>加盟雅虎</a:t>
            </a:r>
            <a:endParaRPr lang="en-US" altLang="zh-CN" sz="16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9309768" y="2645071"/>
            <a:ext cx="610017" cy="559533"/>
            <a:chOff x="8070960" y="3873798"/>
            <a:chExt cx="901686" cy="907752"/>
          </a:xfrm>
        </p:grpSpPr>
        <p:sp>
          <p:nvSpPr>
            <p:cNvPr id="19" name="椭圆 18"/>
            <p:cNvSpPr/>
            <p:nvPr/>
          </p:nvSpPr>
          <p:spPr>
            <a:xfrm>
              <a:off x="8070960" y="3873798"/>
              <a:ext cx="901686" cy="9077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椭圆 105"/>
            <p:cNvSpPr/>
            <p:nvPr/>
          </p:nvSpPr>
          <p:spPr>
            <a:xfrm>
              <a:off x="8297288" y="4120127"/>
              <a:ext cx="449030" cy="411780"/>
            </a:xfrm>
            <a:custGeom>
              <a:avLst/>
              <a:gdLst>
                <a:gd name="connsiteX0" fmla="*/ 182569 w 338094"/>
                <a:gd name="connsiteY0" fmla="*/ 192088 h 307975"/>
                <a:gd name="connsiteX1" fmla="*/ 191830 w 338094"/>
                <a:gd name="connsiteY1" fmla="*/ 202620 h 307975"/>
                <a:gd name="connsiteX2" fmla="*/ 206382 w 338094"/>
                <a:gd name="connsiteY2" fmla="*/ 203936 h 307975"/>
                <a:gd name="connsiteX3" fmla="*/ 205059 w 338094"/>
                <a:gd name="connsiteY3" fmla="*/ 209202 h 307975"/>
                <a:gd name="connsiteX4" fmla="*/ 206382 w 338094"/>
                <a:gd name="connsiteY4" fmla="*/ 221050 h 307975"/>
                <a:gd name="connsiteX5" fmla="*/ 206382 w 338094"/>
                <a:gd name="connsiteY5" fmla="*/ 234215 h 307975"/>
                <a:gd name="connsiteX6" fmla="*/ 194476 w 338094"/>
                <a:gd name="connsiteY6" fmla="*/ 246063 h 307975"/>
                <a:gd name="connsiteX7" fmla="*/ 182569 w 338094"/>
                <a:gd name="connsiteY7" fmla="*/ 234215 h 307975"/>
                <a:gd name="connsiteX8" fmla="*/ 182569 w 338094"/>
                <a:gd name="connsiteY8" fmla="*/ 192088 h 307975"/>
                <a:gd name="connsiteX9" fmla="*/ 149231 w 338094"/>
                <a:gd name="connsiteY9" fmla="*/ 183859 h 307975"/>
                <a:gd name="connsiteX10" fmla="*/ 173044 w 338094"/>
                <a:gd name="connsiteY10" fmla="*/ 194226 h 307975"/>
                <a:gd name="connsiteX11" fmla="*/ 173044 w 338094"/>
                <a:gd name="connsiteY11" fmla="*/ 234400 h 307975"/>
                <a:gd name="connsiteX12" fmla="*/ 159815 w 338094"/>
                <a:gd name="connsiteY12" fmla="*/ 246063 h 307975"/>
                <a:gd name="connsiteX13" fmla="*/ 149231 w 338094"/>
                <a:gd name="connsiteY13" fmla="*/ 234400 h 307975"/>
                <a:gd name="connsiteX14" fmla="*/ 149231 w 338094"/>
                <a:gd name="connsiteY14" fmla="*/ 183859 h 307975"/>
                <a:gd name="connsiteX15" fmla="*/ 74619 w 338094"/>
                <a:gd name="connsiteY15" fmla="*/ 182563 h 307975"/>
                <a:gd name="connsiteX16" fmla="*/ 74619 w 338094"/>
                <a:gd name="connsiteY16" fmla="*/ 238126 h 307975"/>
                <a:gd name="connsiteX17" fmla="*/ 63506 w 338094"/>
                <a:gd name="connsiteY17" fmla="*/ 227789 h 307975"/>
                <a:gd name="connsiteX18" fmla="*/ 63506 w 338094"/>
                <a:gd name="connsiteY18" fmla="*/ 192900 h 307975"/>
                <a:gd name="connsiteX19" fmla="*/ 73230 w 338094"/>
                <a:gd name="connsiteY19" fmla="*/ 183855 h 307975"/>
                <a:gd name="connsiteX20" fmla="*/ 74619 w 338094"/>
                <a:gd name="connsiteY20" fmla="*/ 182563 h 307975"/>
                <a:gd name="connsiteX21" fmla="*/ 90666 w 338094"/>
                <a:gd name="connsiteY21" fmla="*/ 92075 h 307975"/>
                <a:gd name="connsiteX22" fmla="*/ 130275 w 338094"/>
                <a:gd name="connsiteY22" fmla="*/ 92075 h 307975"/>
                <a:gd name="connsiteX23" fmla="*/ 140838 w 338094"/>
                <a:gd name="connsiteY23" fmla="*/ 97302 h 307975"/>
                <a:gd name="connsiteX24" fmla="*/ 175165 w 338094"/>
                <a:gd name="connsiteY24" fmla="*/ 171785 h 307975"/>
                <a:gd name="connsiteX25" fmla="*/ 169884 w 338094"/>
                <a:gd name="connsiteY25" fmla="*/ 186159 h 307975"/>
                <a:gd name="connsiteX26" fmla="*/ 156681 w 338094"/>
                <a:gd name="connsiteY26" fmla="*/ 180932 h 307975"/>
                <a:gd name="connsiteX27" fmla="*/ 139517 w 338094"/>
                <a:gd name="connsiteY27" fmla="*/ 144344 h 307975"/>
                <a:gd name="connsiteX28" fmla="*/ 139517 w 338094"/>
                <a:gd name="connsiteY28" fmla="*/ 271096 h 307975"/>
                <a:gd name="connsiteX29" fmla="*/ 127635 w 338094"/>
                <a:gd name="connsiteY29" fmla="*/ 284163 h 307975"/>
                <a:gd name="connsiteX30" fmla="*/ 115752 w 338094"/>
                <a:gd name="connsiteY30" fmla="*/ 271096 h 307975"/>
                <a:gd name="connsiteX31" fmla="*/ 115752 w 338094"/>
                <a:gd name="connsiteY31" fmla="*/ 197919 h 307975"/>
                <a:gd name="connsiteX32" fmla="*/ 106510 w 338094"/>
                <a:gd name="connsiteY32" fmla="*/ 197919 h 307975"/>
                <a:gd name="connsiteX33" fmla="*/ 106510 w 338094"/>
                <a:gd name="connsiteY33" fmla="*/ 271096 h 307975"/>
                <a:gd name="connsiteX34" fmla="*/ 94627 w 338094"/>
                <a:gd name="connsiteY34" fmla="*/ 284163 h 307975"/>
                <a:gd name="connsiteX35" fmla="*/ 81424 w 338094"/>
                <a:gd name="connsiteY35" fmla="*/ 271096 h 307975"/>
                <a:gd name="connsiteX36" fmla="*/ 81424 w 338094"/>
                <a:gd name="connsiteY36" fmla="*/ 144344 h 307975"/>
                <a:gd name="connsiteX37" fmla="*/ 65581 w 338094"/>
                <a:gd name="connsiteY37" fmla="*/ 180932 h 307975"/>
                <a:gd name="connsiteX38" fmla="*/ 51058 w 338094"/>
                <a:gd name="connsiteY38" fmla="*/ 186159 h 307975"/>
                <a:gd name="connsiteX39" fmla="*/ 45776 w 338094"/>
                <a:gd name="connsiteY39" fmla="*/ 171785 h 307975"/>
                <a:gd name="connsiteX40" fmla="*/ 80104 w 338094"/>
                <a:gd name="connsiteY40" fmla="*/ 97302 h 307975"/>
                <a:gd name="connsiteX41" fmla="*/ 90666 w 338094"/>
                <a:gd name="connsiteY41" fmla="*/ 92075 h 307975"/>
                <a:gd name="connsiteX42" fmla="*/ 238843 w 338094"/>
                <a:gd name="connsiteY42" fmla="*/ 88900 h 307975"/>
                <a:gd name="connsiteX43" fmla="*/ 286633 w 338094"/>
                <a:gd name="connsiteY43" fmla="*/ 88900 h 307975"/>
                <a:gd name="connsiteX44" fmla="*/ 297253 w 338094"/>
                <a:gd name="connsiteY44" fmla="*/ 95459 h 307975"/>
                <a:gd name="connsiteX45" fmla="*/ 337077 w 338094"/>
                <a:gd name="connsiteY45" fmla="*/ 180728 h 307975"/>
                <a:gd name="connsiteX46" fmla="*/ 330440 w 338094"/>
                <a:gd name="connsiteY46" fmla="*/ 195158 h 307975"/>
                <a:gd name="connsiteX47" fmla="*/ 315837 w 338094"/>
                <a:gd name="connsiteY47" fmla="*/ 189911 h 307975"/>
                <a:gd name="connsiteX48" fmla="*/ 302563 w 338094"/>
                <a:gd name="connsiteY48" fmla="*/ 163674 h 307975"/>
                <a:gd name="connsiteX49" fmla="*/ 313182 w 338094"/>
                <a:gd name="connsiteY49" fmla="*/ 212212 h 307975"/>
                <a:gd name="connsiteX50" fmla="*/ 306545 w 338094"/>
                <a:gd name="connsiteY50" fmla="*/ 220083 h 307975"/>
                <a:gd name="connsiteX51" fmla="*/ 295925 w 338094"/>
                <a:gd name="connsiteY51" fmla="*/ 220083 h 307975"/>
                <a:gd name="connsiteX52" fmla="*/ 295925 w 338094"/>
                <a:gd name="connsiteY52" fmla="*/ 293545 h 307975"/>
                <a:gd name="connsiteX53" fmla="*/ 282650 w 338094"/>
                <a:gd name="connsiteY53" fmla="*/ 307975 h 307975"/>
                <a:gd name="connsiteX54" fmla="*/ 268048 w 338094"/>
                <a:gd name="connsiteY54" fmla="*/ 293545 h 307975"/>
                <a:gd name="connsiteX55" fmla="*/ 268048 w 338094"/>
                <a:gd name="connsiteY55" fmla="*/ 220083 h 307975"/>
                <a:gd name="connsiteX56" fmla="*/ 257428 w 338094"/>
                <a:gd name="connsiteY56" fmla="*/ 220083 h 307975"/>
                <a:gd name="connsiteX57" fmla="*/ 257428 w 338094"/>
                <a:gd name="connsiteY57" fmla="*/ 293545 h 307975"/>
                <a:gd name="connsiteX58" fmla="*/ 244153 w 338094"/>
                <a:gd name="connsiteY58" fmla="*/ 307975 h 307975"/>
                <a:gd name="connsiteX59" fmla="*/ 229551 w 338094"/>
                <a:gd name="connsiteY59" fmla="*/ 293545 h 307975"/>
                <a:gd name="connsiteX60" fmla="*/ 229551 w 338094"/>
                <a:gd name="connsiteY60" fmla="*/ 220083 h 307975"/>
                <a:gd name="connsiteX61" fmla="*/ 218931 w 338094"/>
                <a:gd name="connsiteY61" fmla="*/ 220083 h 307975"/>
                <a:gd name="connsiteX62" fmla="*/ 212294 w 338094"/>
                <a:gd name="connsiteY62" fmla="*/ 212212 h 307975"/>
                <a:gd name="connsiteX63" fmla="*/ 222914 w 338094"/>
                <a:gd name="connsiteY63" fmla="*/ 163674 h 307975"/>
                <a:gd name="connsiteX64" fmla="*/ 210966 w 338094"/>
                <a:gd name="connsiteY64" fmla="*/ 189911 h 307975"/>
                <a:gd name="connsiteX65" fmla="*/ 195036 w 338094"/>
                <a:gd name="connsiteY65" fmla="*/ 195158 h 307975"/>
                <a:gd name="connsiteX66" fmla="*/ 188399 w 338094"/>
                <a:gd name="connsiteY66" fmla="*/ 180728 h 307975"/>
                <a:gd name="connsiteX67" fmla="*/ 228223 w 338094"/>
                <a:gd name="connsiteY67" fmla="*/ 95459 h 307975"/>
                <a:gd name="connsiteX68" fmla="*/ 238843 w 338094"/>
                <a:gd name="connsiteY68" fmla="*/ 88900 h 307975"/>
                <a:gd name="connsiteX69" fmla="*/ 40753 w 338094"/>
                <a:gd name="connsiteY69" fmla="*/ 63500 h 307975"/>
                <a:gd name="connsiteX70" fmla="*/ 79117 w 338094"/>
                <a:gd name="connsiteY70" fmla="*/ 63500 h 307975"/>
                <a:gd name="connsiteX71" fmla="*/ 85732 w 338094"/>
                <a:gd name="connsiteY71" fmla="*/ 81882 h 307975"/>
                <a:gd name="connsiteX72" fmla="*/ 85732 w 338094"/>
                <a:gd name="connsiteY72" fmla="*/ 83195 h 307975"/>
                <a:gd name="connsiteX73" fmla="*/ 73826 w 338094"/>
                <a:gd name="connsiteY73" fmla="*/ 92385 h 307975"/>
                <a:gd name="connsiteX74" fmla="*/ 51336 w 338094"/>
                <a:gd name="connsiteY74" fmla="*/ 139652 h 307975"/>
                <a:gd name="connsiteX75" fmla="*/ 39430 w 338094"/>
                <a:gd name="connsiteY75" fmla="*/ 168538 h 307975"/>
                <a:gd name="connsiteX76" fmla="*/ 48690 w 338094"/>
                <a:gd name="connsiteY76" fmla="*/ 192171 h 307975"/>
                <a:gd name="connsiteX77" fmla="*/ 55305 w 338094"/>
                <a:gd name="connsiteY77" fmla="*/ 194797 h 307975"/>
                <a:gd name="connsiteX78" fmla="*/ 55305 w 338094"/>
                <a:gd name="connsiteY78" fmla="*/ 227621 h 307975"/>
                <a:gd name="connsiteX79" fmla="*/ 43398 w 338094"/>
                <a:gd name="connsiteY79" fmla="*/ 238125 h 307975"/>
                <a:gd name="connsiteX80" fmla="*/ 32815 w 338094"/>
                <a:gd name="connsiteY80" fmla="*/ 227621 h 307975"/>
                <a:gd name="connsiteX81" fmla="*/ 32815 w 338094"/>
                <a:gd name="connsiteY81" fmla="*/ 112080 h 307975"/>
                <a:gd name="connsiteX82" fmla="*/ 18263 w 338094"/>
                <a:gd name="connsiteY82" fmla="*/ 144904 h 307975"/>
                <a:gd name="connsiteX83" fmla="*/ 5034 w 338094"/>
                <a:gd name="connsiteY83" fmla="*/ 148843 h 307975"/>
                <a:gd name="connsiteX84" fmla="*/ 1065 w 338094"/>
                <a:gd name="connsiteY84" fmla="*/ 137026 h 307975"/>
                <a:gd name="connsiteX85" fmla="*/ 31492 w 338094"/>
                <a:gd name="connsiteY85" fmla="*/ 68752 h 307975"/>
                <a:gd name="connsiteX86" fmla="*/ 40753 w 338094"/>
                <a:gd name="connsiteY86" fmla="*/ 63500 h 307975"/>
                <a:gd name="connsiteX87" fmla="*/ 157633 w 338094"/>
                <a:gd name="connsiteY87" fmla="*/ 53975 h 307975"/>
                <a:gd name="connsiteX88" fmla="*/ 197198 w 338094"/>
                <a:gd name="connsiteY88" fmla="*/ 53975 h 307975"/>
                <a:gd name="connsiteX89" fmla="*/ 207749 w 338094"/>
                <a:gd name="connsiteY89" fmla="*/ 59183 h 307975"/>
                <a:gd name="connsiteX90" fmla="*/ 222256 w 338094"/>
                <a:gd name="connsiteY90" fmla="*/ 90434 h 307975"/>
                <a:gd name="connsiteX91" fmla="*/ 220937 w 338094"/>
                <a:gd name="connsiteY91" fmla="*/ 91736 h 307975"/>
                <a:gd name="connsiteX92" fmla="*/ 210386 w 338094"/>
                <a:gd name="connsiteY92" fmla="*/ 115174 h 307975"/>
                <a:gd name="connsiteX93" fmla="*/ 206430 w 338094"/>
                <a:gd name="connsiteY93" fmla="*/ 106060 h 307975"/>
                <a:gd name="connsiteX94" fmla="*/ 206430 w 338094"/>
                <a:gd name="connsiteY94" fmla="*/ 122987 h 307975"/>
                <a:gd name="connsiteX95" fmla="*/ 185328 w 338094"/>
                <a:gd name="connsiteY95" fmla="*/ 169863 h 307975"/>
                <a:gd name="connsiteX96" fmla="*/ 169502 w 338094"/>
                <a:gd name="connsiteY96" fmla="*/ 137310 h 307975"/>
                <a:gd name="connsiteX97" fmla="*/ 149719 w 338094"/>
                <a:gd name="connsiteY97" fmla="*/ 93038 h 307975"/>
                <a:gd name="connsiteX98" fmla="*/ 136531 w 338094"/>
                <a:gd name="connsiteY98" fmla="*/ 83924 h 307975"/>
                <a:gd name="connsiteX99" fmla="*/ 136531 w 338094"/>
                <a:gd name="connsiteY99" fmla="*/ 82621 h 307975"/>
                <a:gd name="connsiteX100" fmla="*/ 144444 w 338094"/>
                <a:gd name="connsiteY100" fmla="*/ 66996 h 307975"/>
                <a:gd name="connsiteX101" fmla="*/ 147082 w 338094"/>
                <a:gd name="connsiteY101" fmla="*/ 59183 h 307975"/>
                <a:gd name="connsiteX102" fmla="*/ 157633 w 338094"/>
                <a:gd name="connsiteY102" fmla="*/ 53975 h 307975"/>
                <a:gd name="connsiteX103" fmla="*/ 111926 w 338094"/>
                <a:gd name="connsiteY103" fmla="*/ 38100 h 307975"/>
                <a:gd name="connsiteX104" fmla="*/ 136533 w 338094"/>
                <a:gd name="connsiteY104" fmla="*/ 61913 h 307975"/>
                <a:gd name="connsiteX105" fmla="*/ 111926 w 338094"/>
                <a:gd name="connsiteY105" fmla="*/ 85726 h 307975"/>
                <a:gd name="connsiteX106" fmla="*/ 87319 w 338094"/>
                <a:gd name="connsiteY106" fmla="*/ 61913 h 307975"/>
                <a:gd name="connsiteX107" fmla="*/ 111926 w 338094"/>
                <a:gd name="connsiteY107" fmla="*/ 38100 h 307975"/>
                <a:gd name="connsiteX108" fmla="*/ 262738 w 338094"/>
                <a:gd name="connsiteY108" fmla="*/ 28575 h 307975"/>
                <a:gd name="connsiteX109" fmla="*/ 290519 w 338094"/>
                <a:gd name="connsiteY109" fmla="*/ 56221 h 307975"/>
                <a:gd name="connsiteX110" fmla="*/ 262738 w 338094"/>
                <a:gd name="connsiteY110" fmla="*/ 82550 h 307975"/>
                <a:gd name="connsiteX111" fmla="*/ 234956 w 338094"/>
                <a:gd name="connsiteY111" fmla="*/ 56221 h 307975"/>
                <a:gd name="connsiteX112" fmla="*/ 262738 w 338094"/>
                <a:gd name="connsiteY112" fmla="*/ 28575 h 307975"/>
                <a:gd name="connsiteX113" fmla="*/ 58744 w 338094"/>
                <a:gd name="connsiteY113" fmla="*/ 15875 h 307975"/>
                <a:gd name="connsiteX114" fmla="*/ 80969 w 338094"/>
                <a:gd name="connsiteY114" fmla="*/ 38100 h 307975"/>
                <a:gd name="connsiteX115" fmla="*/ 58744 w 338094"/>
                <a:gd name="connsiteY115" fmla="*/ 60325 h 307975"/>
                <a:gd name="connsiteX116" fmla="*/ 36519 w 338094"/>
                <a:gd name="connsiteY116" fmla="*/ 38100 h 307975"/>
                <a:gd name="connsiteX117" fmla="*/ 58744 w 338094"/>
                <a:gd name="connsiteY117" fmla="*/ 15875 h 307975"/>
                <a:gd name="connsiteX118" fmla="*/ 177013 w 338094"/>
                <a:gd name="connsiteY118" fmla="*/ 0 h 307975"/>
                <a:gd name="connsiteX119" fmla="*/ 200032 w 338094"/>
                <a:gd name="connsiteY119" fmla="*/ 23813 h 307975"/>
                <a:gd name="connsiteX120" fmla="*/ 177013 w 338094"/>
                <a:gd name="connsiteY120" fmla="*/ 47626 h 307975"/>
                <a:gd name="connsiteX121" fmla="*/ 153994 w 338094"/>
                <a:gd name="connsiteY121" fmla="*/ 23813 h 307975"/>
                <a:gd name="connsiteX122" fmla="*/ 177013 w 338094"/>
                <a:gd name="connsiteY122" fmla="*/ 0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38094" h="307975">
                  <a:moveTo>
                    <a:pt x="182569" y="192088"/>
                  </a:moveTo>
                  <a:cubicBezTo>
                    <a:pt x="183892" y="197354"/>
                    <a:pt x="187861" y="201303"/>
                    <a:pt x="191830" y="202620"/>
                  </a:cubicBezTo>
                  <a:cubicBezTo>
                    <a:pt x="195798" y="205253"/>
                    <a:pt x="201090" y="205253"/>
                    <a:pt x="206382" y="203936"/>
                  </a:cubicBezTo>
                  <a:cubicBezTo>
                    <a:pt x="206382" y="203936"/>
                    <a:pt x="206382" y="203936"/>
                    <a:pt x="205059" y="209202"/>
                  </a:cubicBezTo>
                  <a:cubicBezTo>
                    <a:pt x="203736" y="213151"/>
                    <a:pt x="205059" y="217101"/>
                    <a:pt x="206382" y="221050"/>
                  </a:cubicBezTo>
                  <a:cubicBezTo>
                    <a:pt x="206382" y="221050"/>
                    <a:pt x="206382" y="221050"/>
                    <a:pt x="206382" y="234215"/>
                  </a:cubicBezTo>
                  <a:cubicBezTo>
                    <a:pt x="206382" y="240797"/>
                    <a:pt x="201090" y="246063"/>
                    <a:pt x="194476" y="246063"/>
                  </a:cubicBezTo>
                  <a:cubicBezTo>
                    <a:pt x="187861" y="246063"/>
                    <a:pt x="182569" y="240797"/>
                    <a:pt x="182569" y="234215"/>
                  </a:cubicBezTo>
                  <a:cubicBezTo>
                    <a:pt x="182569" y="234215"/>
                    <a:pt x="182569" y="234215"/>
                    <a:pt x="182569" y="192088"/>
                  </a:cubicBezTo>
                  <a:close/>
                  <a:moveTo>
                    <a:pt x="149231" y="183859"/>
                  </a:moveTo>
                  <a:cubicBezTo>
                    <a:pt x="153200" y="192930"/>
                    <a:pt x="163783" y="196818"/>
                    <a:pt x="173044" y="194226"/>
                  </a:cubicBezTo>
                  <a:cubicBezTo>
                    <a:pt x="173044" y="194226"/>
                    <a:pt x="173044" y="194226"/>
                    <a:pt x="173044" y="234400"/>
                  </a:cubicBezTo>
                  <a:cubicBezTo>
                    <a:pt x="173044" y="240879"/>
                    <a:pt x="167752" y="246063"/>
                    <a:pt x="159815" y="246063"/>
                  </a:cubicBezTo>
                  <a:cubicBezTo>
                    <a:pt x="155846" y="246063"/>
                    <a:pt x="149231" y="242175"/>
                    <a:pt x="149231" y="234400"/>
                  </a:cubicBezTo>
                  <a:cubicBezTo>
                    <a:pt x="149231" y="234400"/>
                    <a:pt x="149231" y="234400"/>
                    <a:pt x="149231" y="183859"/>
                  </a:cubicBezTo>
                  <a:close/>
                  <a:moveTo>
                    <a:pt x="74619" y="182563"/>
                  </a:moveTo>
                  <a:cubicBezTo>
                    <a:pt x="74619" y="182563"/>
                    <a:pt x="74619" y="182563"/>
                    <a:pt x="74619" y="238126"/>
                  </a:cubicBezTo>
                  <a:cubicBezTo>
                    <a:pt x="67673" y="238126"/>
                    <a:pt x="63506" y="232957"/>
                    <a:pt x="63506" y="227789"/>
                  </a:cubicBezTo>
                  <a:cubicBezTo>
                    <a:pt x="63506" y="227789"/>
                    <a:pt x="63506" y="227789"/>
                    <a:pt x="63506" y="192900"/>
                  </a:cubicBezTo>
                  <a:cubicBezTo>
                    <a:pt x="67673" y="191608"/>
                    <a:pt x="71841" y="189024"/>
                    <a:pt x="73230" y="183855"/>
                  </a:cubicBezTo>
                  <a:cubicBezTo>
                    <a:pt x="73230" y="183855"/>
                    <a:pt x="73230" y="183855"/>
                    <a:pt x="74619" y="182563"/>
                  </a:cubicBezTo>
                  <a:close/>
                  <a:moveTo>
                    <a:pt x="90666" y="92075"/>
                  </a:moveTo>
                  <a:cubicBezTo>
                    <a:pt x="90666" y="92075"/>
                    <a:pt x="90666" y="92075"/>
                    <a:pt x="130275" y="92075"/>
                  </a:cubicBezTo>
                  <a:cubicBezTo>
                    <a:pt x="135557" y="92075"/>
                    <a:pt x="139517" y="93382"/>
                    <a:pt x="140838" y="97302"/>
                  </a:cubicBezTo>
                  <a:lnTo>
                    <a:pt x="175165" y="171785"/>
                  </a:lnTo>
                  <a:cubicBezTo>
                    <a:pt x="177806" y="177012"/>
                    <a:pt x="175165" y="183546"/>
                    <a:pt x="169884" y="186159"/>
                  </a:cubicBezTo>
                  <a:cubicBezTo>
                    <a:pt x="165923" y="187466"/>
                    <a:pt x="159322" y="186159"/>
                    <a:pt x="156681" y="180932"/>
                  </a:cubicBezTo>
                  <a:cubicBezTo>
                    <a:pt x="156681" y="180932"/>
                    <a:pt x="156681" y="180932"/>
                    <a:pt x="139517" y="144344"/>
                  </a:cubicBezTo>
                  <a:cubicBezTo>
                    <a:pt x="139517" y="144344"/>
                    <a:pt x="139517" y="144344"/>
                    <a:pt x="139517" y="271096"/>
                  </a:cubicBezTo>
                  <a:cubicBezTo>
                    <a:pt x="139517" y="278936"/>
                    <a:pt x="134236" y="284163"/>
                    <a:pt x="127635" y="284163"/>
                  </a:cubicBezTo>
                  <a:cubicBezTo>
                    <a:pt x="121033" y="284163"/>
                    <a:pt x="115752" y="278936"/>
                    <a:pt x="115752" y="271096"/>
                  </a:cubicBezTo>
                  <a:cubicBezTo>
                    <a:pt x="115752" y="271096"/>
                    <a:pt x="115752" y="271096"/>
                    <a:pt x="115752" y="197919"/>
                  </a:cubicBezTo>
                  <a:cubicBezTo>
                    <a:pt x="115752" y="197919"/>
                    <a:pt x="115752" y="197919"/>
                    <a:pt x="106510" y="197919"/>
                  </a:cubicBezTo>
                  <a:cubicBezTo>
                    <a:pt x="106510" y="197919"/>
                    <a:pt x="106510" y="197919"/>
                    <a:pt x="106510" y="271096"/>
                  </a:cubicBezTo>
                  <a:cubicBezTo>
                    <a:pt x="106510" y="278936"/>
                    <a:pt x="101229" y="284163"/>
                    <a:pt x="94627" y="284163"/>
                  </a:cubicBezTo>
                  <a:cubicBezTo>
                    <a:pt x="86706" y="284163"/>
                    <a:pt x="81424" y="278936"/>
                    <a:pt x="81424" y="271096"/>
                  </a:cubicBezTo>
                  <a:cubicBezTo>
                    <a:pt x="81424" y="271096"/>
                    <a:pt x="81424" y="271096"/>
                    <a:pt x="81424" y="144344"/>
                  </a:cubicBezTo>
                  <a:cubicBezTo>
                    <a:pt x="81424" y="144344"/>
                    <a:pt x="81424" y="144344"/>
                    <a:pt x="65581" y="180932"/>
                  </a:cubicBezTo>
                  <a:cubicBezTo>
                    <a:pt x="62940" y="186159"/>
                    <a:pt x="56339" y="187466"/>
                    <a:pt x="51058" y="186159"/>
                  </a:cubicBezTo>
                  <a:cubicBezTo>
                    <a:pt x="45776" y="183546"/>
                    <a:pt x="44456" y="177012"/>
                    <a:pt x="45776" y="171785"/>
                  </a:cubicBezTo>
                  <a:cubicBezTo>
                    <a:pt x="45776" y="171785"/>
                    <a:pt x="45776" y="171785"/>
                    <a:pt x="80104" y="97302"/>
                  </a:cubicBezTo>
                  <a:cubicBezTo>
                    <a:pt x="82745" y="93382"/>
                    <a:pt x="86706" y="92075"/>
                    <a:pt x="90666" y="92075"/>
                  </a:cubicBezTo>
                  <a:close/>
                  <a:moveTo>
                    <a:pt x="238843" y="88900"/>
                  </a:moveTo>
                  <a:cubicBezTo>
                    <a:pt x="238843" y="88900"/>
                    <a:pt x="238843" y="88900"/>
                    <a:pt x="286633" y="88900"/>
                  </a:cubicBezTo>
                  <a:cubicBezTo>
                    <a:pt x="291943" y="88900"/>
                    <a:pt x="295925" y="91524"/>
                    <a:pt x="297253" y="95459"/>
                  </a:cubicBezTo>
                  <a:cubicBezTo>
                    <a:pt x="297253" y="95459"/>
                    <a:pt x="297253" y="95459"/>
                    <a:pt x="337077" y="180728"/>
                  </a:cubicBezTo>
                  <a:cubicBezTo>
                    <a:pt x="339732" y="185975"/>
                    <a:pt x="337077" y="192534"/>
                    <a:pt x="330440" y="195158"/>
                  </a:cubicBezTo>
                  <a:cubicBezTo>
                    <a:pt x="325130" y="197782"/>
                    <a:pt x="318492" y="196470"/>
                    <a:pt x="315837" y="189911"/>
                  </a:cubicBezTo>
                  <a:cubicBezTo>
                    <a:pt x="315837" y="189911"/>
                    <a:pt x="315837" y="189911"/>
                    <a:pt x="302563" y="163674"/>
                  </a:cubicBezTo>
                  <a:cubicBezTo>
                    <a:pt x="302563" y="163674"/>
                    <a:pt x="302563" y="163674"/>
                    <a:pt x="313182" y="212212"/>
                  </a:cubicBezTo>
                  <a:cubicBezTo>
                    <a:pt x="314510" y="216147"/>
                    <a:pt x="310527" y="220083"/>
                    <a:pt x="306545" y="220083"/>
                  </a:cubicBezTo>
                  <a:cubicBezTo>
                    <a:pt x="306545" y="220083"/>
                    <a:pt x="306545" y="220083"/>
                    <a:pt x="295925" y="220083"/>
                  </a:cubicBezTo>
                  <a:cubicBezTo>
                    <a:pt x="295925" y="220083"/>
                    <a:pt x="295925" y="220083"/>
                    <a:pt x="295925" y="293545"/>
                  </a:cubicBezTo>
                  <a:cubicBezTo>
                    <a:pt x="295925" y="301416"/>
                    <a:pt x="290615" y="307975"/>
                    <a:pt x="282650" y="307975"/>
                  </a:cubicBezTo>
                  <a:cubicBezTo>
                    <a:pt x="274685" y="307975"/>
                    <a:pt x="268048" y="301416"/>
                    <a:pt x="268048" y="293545"/>
                  </a:cubicBezTo>
                  <a:cubicBezTo>
                    <a:pt x="268048" y="293545"/>
                    <a:pt x="268048" y="293545"/>
                    <a:pt x="268048" y="220083"/>
                  </a:cubicBezTo>
                  <a:cubicBezTo>
                    <a:pt x="268048" y="220083"/>
                    <a:pt x="268048" y="220083"/>
                    <a:pt x="257428" y="220083"/>
                  </a:cubicBezTo>
                  <a:cubicBezTo>
                    <a:pt x="257428" y="220083"/>
                    <a:pt x="257428" y="220083"/>
                    <a:pt x="257428" y="293545"/>
                  </a:cubicBezTo>
                  <a:cubicBezTo>
                    <a:pt x="257428" y="301416"/>
                    <a:pt x="250791" y="307975"/>
                    <a:pt x="244153" y="307975"/>
                  </a:cubicBezTo>
                  <a:cubicBezTo>
                    <a:pt x="236188" y="307975"/>
                    <a:pt x="229551" y="301416"/>
                    <a:pt x="229551" y="293545"/>
                  </a:cubicBezTo>
                  <a:cubicBezTo>
                    <a:pt x="229551" y="293545"/>
                    <a:pt x="229551" y="293545"/>
                    <a:pt x="229551" y="220083"/>
                  </a:cubicBezTo>
                  <a:cubicBezTo>
                    <a:pt x="229551" y="220083"/>
                    <a:pt x="229551" y="220083"/>
                    <a:pt x="218931" y="220083"/>
                  </a:cubicBezTo>
                  <a:cubicBezTo>
                    <a:pt x="214949" y="220083"/>
                    <a:pt x="210966" y="216147"/>
                    <a:pt x="212294" y="212212"/>
                  </a:cubicBezTo>
                  <a:cubicBezTo>
                    <a:pt x="212294" y="212212"/>
                    <a:pt x="212294" y="212212"/>
                    <a:pt x="222914" y="163674"/>
                  </a:cubicBezTo>
                  <a:cubicBezTo>
                    <a:pt x="222914" y="163674"/>
                    <a:pt x="222914" y="163674"/>
                    <a:pt x="210966" y="189911"/>
                  </a:cubicBezTo>
                  <a:cubicBezTo>
                    <a:pt x="208311" y="196470"/>
                    <a:pt x="200346" y="197782"/>
                    <a:pt x="195036" y="195158"/>
                  </a:cubicBezTo>
                  <a:cubicBezTo>
                    <a:pt x="188399" y="192534"/>
                    <a:pt x="185744" y="185975"/>
                    <a:pt x="188399" y="180728"/>
                  </a:cubicBezTo>
                  <a:cubicBezTo>
                    <a:pt x="188399" y="180728"/>
                    <a:pt x="188399" y="180728"/>
                    <a:pt x="228223" y="95459"/>
                  </a:cubicBezTo>
                  <a:cubicBezTo>
                    <a:pt x="230878" y="91524"/>
                    <a:pt x="234861" y="88900"/>
                    <a:pt x="238843" y="88900"/>
                  </a:cubicBezTo>
                  <a:close/>
                  <a:moveTo>
                    <a:pt x="40753" y="63500"/>
                  </a:moveTo>
                  <a:cubicBezTo>
                    <a:pt x="40753" y="63500"/>
                    <a:pt x="40753" y="63500"/>
                    <a:pt x="79117" y="63500"/>
                  </a:cubicBezTo>
                  <a:cubicBezTo>
                    <a:pt x="79117" y="70065"/>
                    <a:pt x="81763" y="76630"/>
                    <a:pt x="85732" y="81882"/>
                  </a:cubicBezTo>
                  <a:cubicBezTo>
                    <a:pt x="85732" y="81882"/>
                    <a:pt x="85732" y="81882"/>
                    <a:pt x="85732" y="83195"/>
                  </a:cubicBezTo>
                  <a:cubicBezTo>
                    <a:pt x="80440" y="84507"/>
                    <a:pt x="75149" y="88446"/>
                    <a:pt x="73826" y="92385"/>
                  </a:cubicBezTo>
                  <a:cubicBezTo>
                    <a:pt x="73826" y="92385"/>
                    <a:pt x="73826" y="92385"/>
                    <a:pt x="51336" y="139652"/>
                  </a:cubicBezTo>
                  <a:cubicBezTo>
                    <a:pt x="51336" y="139652"/>
                    <a:pt x="51336" y="139652"/>
                    <a:pt x="39430" y="168538"/>
                  </a:cubicBezTo>
                  <a:cubicBezTo>
                    <a:pt x="34138" y="177728"/>
                    <a:pt x="39430" y="188232"/>
                    <a:pt x="48690" y="192171"/>
                  </a:cubicBezTo>
                  <a:cubicBezTo>
                    <a:pt x="50013" y="193484"/>
                    <a:pt x="52659" y="193484"/>
                    <a:pt x="55305" y="194797"/>
                  </a:cubicBezTo>
                  <a:cubicBezTo>
                    <a:pt x="55305" y="194797"/>
                    <a:pt x="55305" y="194797"/>
                    <a:pt x="55305" y="227621"/>
                  </a:cubicBezTo>
                  <a:cubicBezTo>
                    <a:pt x="55305" y="232873"/>
                    <a:pt x="50013" y="238125"/>
                    <a:pt x="43398" y="238125"/>
                  </a:cubicBezTo>
                  <a:cubicBezTo>
                    <a:pt x="38107" y="238125"/>
                    <a:pt x="32815" y="232873"/>
                    <a:pt x="32815" y="227621"/>
                  </a:cubicBezTo>
                  <a:cubicBezTo>
                    <a:pt x="32815" y="155408"/>
                    <a:pt x="32815" y="114706"/>
                    <a:pt x="32815" y="112080"/>
                  </a:cubicBezTo>
                  <a:cubicBezTo>
                    <a:pt x="32815" y="112080"/>
                    <a:pt x="32815" y="112080"/>
                    <a:pt x="18263" y="144904"/>
                  </a:cubicBezTo>
                  <a:cubicBezTo>
                    <a:pt x="15617" y="148843"/>
                    <a:pt x="10325" y="151469"/>
                    <a:pt x="5034" y="148843"/>
                  </a:cubicBezTo>
                  <a:cubicBezTo>
                    <a:pt x="1065" y="146217"/>
                    <a:pt x="-1581" y="140965"/>
                    <a:pt x="1065" y="137026"/>
                  </a:cubicBezTo>
                  <a:cubicBezTo>
                    <a:pt x="1065" y="137026"/>
                    <a:pt x="1065" y="137026"/>
                    <a:pt x="31492" y="68752"/>
                  </a:cubicBezTo>
                  <a:cubicBezTo>
                    <a:pt x="34138" y="64813"/>
                    <a:pt x="36784" y="63500"/>
                    <a:pt x="40753" y="63500"/>
                  </a:cubicBezTo>
                  <a:close/>
                  <a:moveTo>
                    <a:pt x="157633" y="53975"/>
                  </a:moveTo>
                  <a:cubicBezTo>
                    <a:pt x="157633" y="53975"/>
                    <a:pt x="157633" y="53975"/>
                    <a:pt x="197198" y="53975"/>
                  </a:cubicBezTo>
                  <a:cubicBezTo>
                    <a:pt x="202473" y="53975"/>
                    <a:pt x="206430" y="55277"/>
                    <a:pt x="207749" y="59183"/>
                  </a:cubicBezTo>
                  <a:cubicBezTo>
                    <a:pt x="207749" y="59183"/>
                    <a:pt x="207749" y="59183"/>
                    <a:pt x="222256" y="90434"/>
                  </a:cubicBezTo>
                  <a:cubicBezTo>
                    <a:pt x="222256" y="90434"/>
                    <a:pt x="220937" y="91736"/>
                    <a:pt x="220937" y="91736"/>
                  </a:cubicBezTo>
                  <a:cubicBezTo>
                    <a:pt x="220937" y="91736"/>
                    <a:pt x="220937" y="91736"/>
                    <a:pt x="210386" y="115174"/>
                  </a:cubicBezTo>
                  <a:cubicBezTo>
                    <a:pt x="210386" y="115174"/>
                    <a:pt x="210386" y="115174"/>
                    <a:pt x="206430" y="106060"/>
                  </a:cubicBezTo>
                  <a:cubicBezTo>
                    <a:pt x="206430" y="106060"/>
                    <a:pt x="206430" y="106060"/>
                    <a:pt x="206430" y="122987"/>
                  </a:cubicBezTo>
                  <a:cubicBezTo>
                    <a:pt x="199836" y="138612"/>
                    <a:pt x="205111" y="126893"/>
                    <a:pt x="185328" y="169863"/>
                  </a:cubicBezTo>
                  <a:cubicBezTo>
                    <a:pt x="184009" y="168561"/>
                    <a:pt x="170821" y="138612"/>
                    <a:pt x="169502" y="137310"/>
                  </a:cubicBezTo>
                  <a:cubicBezTo>
                    <a:pt x="169502" y="137310"/>
                    <a:pt x="169502" y="137310"/>
                    <a:pt x="149719" y="93038"/>
                  </a:cubicBezTo>
                  <a:cubicBezTo>
                    <a:pt x="147082" y="89132"/>
                    <a:pt x="143125" y="85226"/>
                    <a:pt x="136531" y="83924"/>
                  </a:cubicBezTo>
                  <a:cubicBezTo>
                    <a:pt x="136531" y="83924"/>
                    <a:pt x="136531" y="83924"/>
                    <a:pt x="136531" y="82621"/>
                  </a:cubicBezTo>
                  <a:cubicBezTo>
                    <a:pt x="140488" y="78715"/>
                    <a:pt x="143125" y="73507"/>
                    <a:pt x="144444" y="66996"/>
                  </a:cubicBezTo>
                  <a:cubicBezTo>
                    <a:pt x="144444" y="66996"/>
                    <a:pt x="144444" y="66996"/>
                    <a:pt x="147082" y="59183"/>
                  </a:cubicBezTo>
                  <a:cubicBezTo>
                    <a:pt x="149719" y="55277"/>
                    <a:pt x="153676" y="53975"/>
                    <a:pt x="157633" y="53975"/>
                  </a:cubicBezTo>
                  <a:close/>
                  <a:moveTo>
                    <a:pt x="111926" y="38100"/>
                  </a:moveTo>
                  <a:cubicBezTo>
                    <a:pt x="125516" y="38100"/>
                    <a:pt x="136533" y="48761"/>
                    <a:pt x="136533" y="61913"/>
                  </a:cubicBezTo>
                  <a:cubicBezTo>
                    <a:pt x="136533" y="75065"/>
                    <a:pt x="125516" y="85726"/>
                    <a:pt x="111926" y="85726"/>
                  </a:cubicBezTo>
                  <a:cubicBezTo>
                    <a:pt x="98336" y="85726"/>
                    <a:pt x="87319" y="75065"/>
                    <a:pt x="87319" y="61913"/>
                  </a:cubicBezTo>
                  <a:cubicBezTo>
                    <a:pt x="87319" y="48761"/>
                    <a:pt x="98336" y="38100"/>
                    <a:pt x="111926" y="38100"/>
                  </a:cubicBezTo>
                  <a:close/>
                  <a:moveTo>
                    <a:pt x="262738" y="28575"/>
                  </a:moveTo>
                  <a:cubicBezTo>
                    <a:pt x="278613" y="28575"/>
                    <a:pt x="290519" y="40423"/>
                    <a:pt x="290519" y="56221"/>
                  </a:cubicBezTo>
                  <a:cubicBezTo>
                    <a:pt x="290519" y="72018"/>
                    <a:pt x="277290" y="82550"/>
                    <a:pt x="262738" y="82550"/>
                  </a:cubicBezTo>
                  <a:cubicBezTo>
                    <a:pt x="248185" y="82550"/>
                    <a:pt x="234956" y="72018"/>
                    <a:pt x="234956" y="56221"/>
                  </a:cubicBezTo>
                  <a:cubicBezTo>
                    <a:pt x="234956" y="40423"/>
                    <a:pt x="248185" y="28575"/>
                    <a:pt x="262738" y="28575"/>
                  </a:cubicBezTo>
                  <a:close/>
                  <a:moveTo>
                    <a:pt x="58744" y="15875"/>
                  </a:moveTo>
                  <a:cubicBezTo>
                    <a:pt x="71019" y="15875"/>
                    <a:pt x="80969" y="25825"/>
                    <a:pt x="80969" y="38100"/>
                  </a:cubicBezTo>
                  <a:cubicBezTo>
                    <a:pt x="80969" y="50375"/>
                    <a:pt x="71019" y="60325"/>
                    <a:pt x="58744" y="60325"/>
                  </a:cubicBezTo>
                  <a:cubicBezTo>
                    <a:pt x="46469" y="60325"/>
                    <a:pt x="36519" y="50375"/>
                    <a:pt x="36519" y="38100"/>
                  </a:cubicBezTo>
                  <a:cubicBezTo>
                    <a:pt x="36519" y="25825"/>
                    <a:pt x="46469" y="15875"/>
                    <a:pt x="58744" y="15875"/>
                  </a:cubicBezTo>
                  <a:close/>
                  <a:moveTo>
                    <a:pt x="177013" y="0"/>
                  </a:moveTo>
                  <a:cubicBezTo>
                    <a:pt x="189726" y="0"/>
                    <a:pt x="200032" y="10661"/>
                    <a:pt x="200032" y="23813"/>
                  </a:cubicBezTo>
                  <a:cubicBezTo>
                    <a:pt x="200032" y="36965"/>
                    <a:pt x="189726" y="47626"/>
                    <a:pt x="177013" y="47626"/>
                  </a:cubicBezTo>
                  <a:cubicBezTo>
                    <a:pt x="164300" y="47626"/>
                    <a:pt x="153994" y="36965"/>
                    <a:pt x="153994" y="23813"/>
                  </a:cubicBezTo>
                  <a:cubicBezTo>
                    <a:pt x="153994" y="10661"/>
                    <a:pt x="164300" y="0"/>
                    <a:pt x="1770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33240" y="2668288"/>
            <a:ext cx="610017" cy="559533"/>
            <a:chOff x="8070960" y="3873798"/>
            <a:chExt cx="901686" cy="907752"/>
          </a:xfrm>
        </p:grpSpPr>
        <p:sp>
          <p:nvSpPr>
            <p:cNvPr id="22" name="椭圆 21"/>
            <p:cNvSpPr/>
            <p:nvPr/>
          </p:nvSpPr>
          <p:spPr>
            <a:xfrm>
              <a:off x="8070960" y="3873798"/>
              <a:ext cx="901686" cy="9077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105"/>
            <p:cNvSpPr/>
            <p:nvPr/>
          </p:nvSpPr>
          <p:spPr>
            <a:xfrm>
              <a:off x="8297288" y="4120127"/>
              <a:ext cx="449030" cy="411780"/>
            </a:xfrm>
            <a:custGeom>
              <a:avLst/>
              <a:gdLst>
                <a:gd name="connsiteX0" fmla="*/ 182569 w 338094"/>
                <a:gd name="connsiteY0" fmla="*/ 192088 h 307975"/>
                <a:gd name="connsiteX1" fmla="*/ 191830 w 338094"/>
                <a:gd name="connsiteY1" fmla="*/ 202620 h 307975"/>
                <a:gd name="connsiteX2" fmla="*/ 206382 w 338094"/>
                <a:gd name="connsiteY2" fmla="*/ 203936 h 307975"/>
                <a:gd name="connsiteX3" fmla="*/ 205059 w 338094"/>
                <a:gd name="connsiteY3" fmla="*/ 209202 h 307975"/>
                <a:gd name="connsiteX4" fmla="*/ 206382 w 338094"/>
                <a:gd name="connsiteY4" fmla="*/ 221050 h 307975"/>
                <a:gd name="connsiteX5" fmla="*/ 206382 w 338094"/>
                <a:gd name="connsiteY5" fmla="*/ 234215 h 307975"/>
                <a:gd name="connsiteX6" fmla="*/ 194476 w 338094"/>
                <a:gd name="connsiteY6" fmla="*/ 246063 h 307975"/>
                <a:gd name="connsiteX7" fmla="*/ 182569 w 338094"/>
                <a:gd name="connsiteY7" fmla="*/ 234215 h 307975"/>
                <a:gd name="connsiteX8" fmla="*/ 182569 w 338094"/>
                <a:gd name="connsiteY8" fmla="*/ 192088 h 307975"/>
                <a:gd name="connsiteX9" fmla="*/ 149231 w 338094"/>
                <a:gd name="connsiteY9" fmla="*/ 183859 h 307975"/>
                <a:gd name="connsiteX10" fmla="*/ 173044 w 338094"/>
                <a:gd name="connsiteY10" fmla="*/ 194226 h 307975"/>
                <a:gd name="connsiteX11" fmla="*/ 173044 w 338094"/>
                <a:gd name="connsiteY11" fmla="*/ 234400 h 307975"/>
                <a:gd name="connsiteX12" fmla="*/ 159815 w 338094"/>
                <a:gd name="connsiteY12" fmla="*/ 246063 h 307975"/>
                <a:gd name="connsiteX13" fmla="*/ 149231 w 338094"/>
                <a:gd name="connsiteY13" fmla="*/ 234400 h 307975"/>
                <a:gd name="connsiteX14" fmla="*/ 149231 w 338094"/>
                <a:gd name="connsiteY14" fmla="*/ 183859 h 307975"/>
                <a:gd name="connsiteX15" fmla="*/ 74619 w 338094"/>
                <a:gd name="connsiteY15" fmla="*/ 182563 h 307975"/>
                <a:gd name="connsiteX16" fmla="*/ 74619 w 338094"/>
                <a:gd name="connsiteY16" fmla="*/ 238126 h 307975"/>
                <a:gd name="connsiteX17" fmla="*/ 63506 w 338094"/>
                <a:gd name="connsiteY17" fmla="*/ 227789 h 307975"/>
                <a:gd name="connsiteX18" fmla="*/ 63506 w 338094"/>
                <a:gd name="connsiteY18" fmla="*/ 192900 h 307975"/>
                <a:gd name="connsiteX19" fmla="*/ 73230 w 338094"/>
                <a:gd name="connsiteY19" fmla="*/ 183855 h 307975"/>
                <a:gd name="connsiteX20" fmla="*/ 74619 w 338094"/>
                <a:gd name="connsiteY20" fmla="*/ 182563 h 307975"/>
                <a:gd name="connsiteX21" fmla="*/ 90666 w 338094"/>
                <a:gd name="connsiteY21" fmla="*/ 92075 h 307975"/>
                <a:gd name="connsiteX22" fmla="*/ 130275 w 338094"/>
                <a:gd name="connsiteY22" fmla="*/ 92075 h 307975"/>
                <a:gd name="connsiteX23" fmla="*/ 140838 w 338094"/>
                <a:gd name="connsiteY23" fmla="*/ 97302 h 307975"/>
                <a:gd name="connsiteX24" fmla="*/ 175165 w 338094"/>
                <a:gd name="connsiteY24" fmla="*/ 171785 h 307975"/>
                <a:gd name="connsiteX25" fmla="*/ 169884 w 338094"/>
                <a:gd name="connsiteY25" fmla="*/ 186159 h 307975"/>
                <a:gd name="connsiteX26" fmla="*/ 156681 w 338094"/>
                <a:gd name="connsiteY26" fmla="*/ 180932 h 307975"/>
                <a:gd name="connsiteX27" fmla="*/ 139517 w 338094"/>
                <a:gd name="connsiteY27" fmla="*/ 144344 h 307975"/>
                <a:gd name="connsiteX28" fmla="*/ 139517 w 338094"/>
                <a:gd name="connsiteY28" fmla="*/ 271096 h 307975"/>
                <a:gd name="connsiteX29" fmla="*/ 127635 w 338094"/>
                <a:gd name="connsiteY29" fmla="*/ 284163 h 307975"/>
                <a:gd name="connsiteX30" fmla="*/ 115752 w 338094"/>
                <a:gd name="connsiteY30" fmla="*/ 271096 h 307975"/>
                <a:gd name="connsiteX31" fmla="*/ 115752 w 338094"/>
                <a:gd name="connsiteY31" fmla="*/ 197919 h 307975"/>
                <a:gd name="connsiteX32" fmla="*/ 106510 w 338094"/>
                <a:gd name="connsiteY32" fmla="*/ 197919 h 307975"/>
                <a:gd name="connsiteX33" fmla="*/ 106510 w 338094"/>
                <a:gd name="connsiteY33" fmla="*/ 271096 h 307975"/>
                <a:gd name="connsiteX34" fmla="*/ 94627 w 338094"/>
                <a:gd name="connsiteY34" fmla="*/ 284163 h 307975"/>
                <a:gd name="connsiteX35" fmla="*/ 81424 w 338094"/>
                <a:gd name="connsiteY35" fmla="*/ 271096 h 307975"/>
                <a:gd name="connsiteX36" fmla="*/ 81424 w 338094"/>
                <a:gd name="connsiteY36" fmla="*/ 144344 h 307975"/>
                <a:gd name="connsiteX37" fmla="*/ 65581 w 338094"/>
                <a:gd name="connsiteY37" fmla="*/ 180932 h 307975"/>
                <a:gd name="connsiteX38" fmla="*/ 51058 w 338094"/>
                <a:gd name="connsiteY38" fmla="*/ 186159 h 307975"/>
                <a:gd name="connsiteX39" fmla="*/ 45776 w 338094"/>
                <a:gd name="connsiteY39" fmla="*/ 171785 h 307975"/>
                <a:gd name="connsiteX40" fmla="*/ 80104 w 338094"/>
                <a:gd name="connsiteY40" fmla="*/ 97302 h 307975"/>
                <a:gd name="connsiteX41" fmla="*/ 90666 w 338094"/>
                <a:gd name="connsiteY41" fmla="*/ 92075 h 307975"/>
                <a:gd name="connsiteX42" fmla="*/ 238843 w 338094"/>
                <a:gd name="connsiteY42" fmla="*/ 88900 h 307975"/>
                <a:gd name="connsiteX43" fmla="*/ 286633 w 338094"/>
                <a:gd name="connsiteY43" fmla="*/ 88900 h 307975"/>
                <a:gd name="connsiteX44" fmla="*/ 297253 w 338094"/>
                <a:gd name="connsiteY44" fmla="*/ 95459 h 307975"/>
                <a:gd name="connsiteX45" fmla="*/ 337077 w 338094"/>
                <a:gd name="connsiteY45" fmla="*/ 180728 h 307975"/>
                <a:gd name="connsiteX46" fmla="*/ 330440 w 338094"/>
                <a:gd name="connsiteY46" fmla="*/ 195158 h 307975"/>
                <a:gd name="connsiteX47" fmla="*/ 315837 w 338094"/>
                <a:gd name="connsiteY47" fmla="*/ 189911 h 307975"/>
                <a:gd name="connsiteX48" fmla="*/ 302563 w 338094"/>
                <a:gd name="connsiteY48" fmla="*/ 163674 h 307975"/>
                <a:gd name="connsiteX49" fmla="*/ 313182 w 338094"/>
                <a:gd name="connsiteY49" fmla="*/ 212212 h 307975"/>
                <a:gd name="connsiteX50" fmla="*/ 306545 w 338094"/>
                <a:gd name="connsiteY50" fmla="*/ 220083 h 307975"/>
                <a:gd name="connsiteX51" fmla="*/ 295925 w 338094"/>
                <a:gd name="connsiteY51" fmla="*/ 220083 h 307975"/>
                <a:gd name="connsiteX52" fmla="*/ 295925 w 338094"/>
                <a:gd name="connsiteY52" fmla="*/ 293545 h 307975"/>
                <a:gd name="connsiteX53" fmla="*/ 282650 w 338094"/>
                <a:gd name="connsiteY53" fmla="*/ 307975 h 307975"/>
                <a:gd name="connsiteX54" fmla="*/ 268048 w 338094"/>
                <a:gd name="connsiteY54" fmla="*/ 293545 h 307975"/>
                <a:gd name="connsiteX55" fmla="*/ 268048 w 338094"/>
                <a:gd name="connsiteY55" fmla="*/ 220083 h 307975"/>
                <a:gd name="connsiteX56" fmla="*/ 257428 w 338094"/>
                <a:gd name="connsiteY56" fmla="*/ 220083 h 307975"/>
                <a:gd name="connsiteX57" fmla="*/ 257428 w 338094"/>
                <a:gd name="connsiteY57" fmla="*/ 293545 h 307975"/>
                <a:gd name="connsiteX58" fmla="*/ 244153 w 338094"/>
                <a:gd name="connsiteY58" fmla="*/ 307975 h 307975"/>
                <a:gd name="connsiteX59" fmla="*/ 229551 w 338094"/>
                <a:gd name="connsiteY59" fmla="*/ 293545 h 307975"/>
                <a:gd name="connsiteX60" fmla="*/ 229551 w 338094"/>
                <a:gd name="connsiteY60" fmla="*/ 220083 h 307975"/>
                <a:gd name="connsiteX61" fmla="*/ 218931 w 338094"/>
                <a:gd name="connsiteY61" fmla="*/ 220083 h 307975"/>
                <a:gd name="connsiteX62" fmla="*/ 212294 w 338094"/>
                <a:gd name="connsiteY62" fmla="*/ 212212 h 307975"/>
                <a:gd name="connsiteX63" fmla="*/ 222914 w 338094"/>
                <a:gd name="connsiteY63" fmla="*/ 163674 h 307975"/>
                <a:gd name="connsiteX64" fmla="*/ 210966 w 338094"/>
                <a:gd name="connsiteY64" fmla="*/ 189911 h 307975"/>
                <a:gd name="connsiteX65" fmla="*/ 195036 w 338094"/>
                <a:gd name="connsiteY65" fmla="*/ 195158 h 307975"/>
                <a:gd name="connsiteX66" fmla="*/ 188399 w 338094"/>
                <a:gd name="connsiteY66" fmla="*/ 180728 h 307975"/>
                <a:gd name="connsiteX67" fmla="*/ 228223 w 338094"/>
                <a:gd name="connsiteY67" fmla="*/ 95459 h 307975"/>
                <a:gd name="connsiteX68" fmla="*/ 238843 w 338094"/>
                <a:gd name="connsiteY68" fmla="*/ 88900 h 307975"/>
                <a:gd name="connsiteX69" fmla="*/ 40753 w 338094"/>
                <a:gd name="connsiteY69" fmla="*/ 63500 h 307975"/>
                <a:gd name="connsiteX70" fmla="*/ 79117 w 338094"/>
                <a:gd name="connsiteY70" fmla="*/ 63500 h 307975"/>
                <a:gd name="connsiteX71" fmla="*/ 85732 w 338094"/>
                <a:gd name="connsiteY71" fmla="*/ 81882 h 307975"/>
                <a:gd name="connsiteX72" fmla="*/ 85732 w 338094"/>
                <a:gd name="connsiteY72" fmla="*/ 83195 h 307975"/>
                <a:gd name="connsiteX73" fmla="*/ 73826 w 338094"/>
                <a:gd name="connsiteY73" fmla="*/ 92385 h 307975"/>
                <a:gd name="connsiteX74" fmla="*/ 51336 w 338094"/>
                <a:gd name="connsiteY74" fmla="*/ 139652 h 307975"/>
                <a:gd name="connsiteX75" fmla="*/ 39430 w 338094"/>
                <a:gd name="connsiteY75" fmla="*/ 168538 h 307975"/>
                <a:gd name="connsiteX76" fmla="*/ 48690 w 338094"/>
                <a:gd name="connsiteY76" fmla="*/ 192171 h 307975"/>
                <a:gd name="connsiteX77" fmla="*/ 55305 w 338094"/>
                <a:gd name="connsiteY77" fmla="*/ 194797 h 307975"/>
                <a:gd name="connsiteX78" fmla="*/ 55305 w 338094"/>
                <a:gd name="connsiteY78" fmla="*/ 227621 h 307975"/>
                <a:gd name="connsiteX79" fmla="*/ 43398 w 338094"/>
                <a:gd name="connsiteY79" fmla="*/ 238125 h 307975"/>
                <a:gd name="connsiteX80" fmla="*/ 32815 w 338094"/>
                <a:gd name="connsiteY80" fmla="*/ 227621 h 307975"/>
                <a:gd name="connsiteX81" fmla="*/ 32815 w 338094"/>
                <a:gd name="connsiteY81" fmla="*/ 112080 h 307975"/>
                <a:gd name="connsiteX82" fmla="*/ 18263 w 338094"/>
                <a:gd name="connsiteY82" fmla="*/ 144904 h 307975"/>
                <a:gd name="connsiteX83" fmla="*/ 5034 w 338094"/>
                <a:gd name="connsiteY83" fmla="*/ 148843 h 307975"/>
                <a:gd name="connsiteX84" fmla="*/ 1065 w 338094"/>
                <a:gd name="connsiteY84" fmla="*/ 137026 h 307975"/>
                <a:gd name="connsiteX85" fmla="*/ 31492 w 338094"/>
                <a:gd name="connsiteY85" fmla="*/ 68752 h 307975"/>
                <a:gd name="connsiteX86" fmla="*/ 40753 w 338094"/>
                <a:gd name="connsiteY86" fmla="*/ 63500 h 307975"/>
                <a:gd name="connsiteX87" fmla="*/ 157633 w 338094"/>
                <a:gd name="connsiteY87" fmla="*/ 53975 h 307975"/>
                <a:gd name="connsiteX88" fmla="*/ 197198 w 338094"/>
                <a:gd name="connsiteY88" fmla="*/ 53975 h 307975"/>
                <a:gd name="connsiteX89" fmla="*/ 207749 w 338094"/>
                <a:gd name="connsiteY89" fmla="*/ 59183 h 307975"/>
                <a:gd name="connsiteX90" fmla="*/ 222256 w 338094"/>
                <a:gd name="connsiteY90" fmla="*/ 90434 h 307975"/>
                <a:gd name="connsiteX91" fmla="*/ 220937 w 338094"/>
                <a:gd name="connsiteY91" fmla="*/ 91736 h 307975"/>
                <a:gd name="connsiteX92" fmla="*/ 210386 w 338094"/>
                <a:gd name="connsiteY92" fmla="*/ 115174 h 307975"/>
                <a:gd name="connsiteX93" fmla="*/ 206430 w 338094"/>
                <a:gd name="connsiteY93" fmla="*/ 106060 h 307975"/>
                <a:gd name="connsiteX94" fmla="*/ 206430 w 338094"/>
                <a:gd name="connsiteY94" fmla="*/ 122987 h 307975"/>
                <a:gd name="connsiteX95" fmla="*/ 185328 w 338094"/>
                <a:gd name="connsiteY95" fmla="*/ 169863 h 307975"/>
                <a:gd name="connsiteX96" fmla="*/ 169502 w 338094"/>
                <a:gd name="connsiteY96" fmla="*/ 137310 h 307975"/>
                <a:gd name="connsiteX97" fmla="*/ 149719 w 338094"/>
                <a:gd name="connsiteY97" fmla="*/ 93038 h 307975"/>
                <a:gd name="connsiteX98" fmla="*/ 136531 w 338094"/>
                <a:gd name="connsiteY98" fmla="*/ 83924 h 307975"/>
                <a:gd name="connsiteX99" fmla="*/ 136531 w 338094"/>
                <a:gd name="connsiteY99" fmla="*/ 82621 h 307975"/>
                <a:gd name="connsiteX100" fmla="*/ 144444 w 338094"/>
                <a:gd name="connsiteY100" fmla="*/ 66996 h 307975"/>
                <a:gd name="connsiteX101" fmla="*/ 147082 w 338094"/>
                <a:gd name="connsiteY101" fmla="*/ 59183 h 307975"/>
                <a:gd name="connsiteX102" fmla="*/ 157633 w 338094"/>
                <a:gd name="connsiteY102" fmla="*/ 53975 h 307975"/>
                <a:gd name="connsiteX103" fmla="*/ 111926 w 338094"/>
                <a:gd name="connsiteY103" fmla="*/ 38100 h 307975"/>
                <a:gd name="connsiteX104" fmla="*/ 136533 w 338094"/>
                <a:gd name="connsiteY104" fmla="*/ 61913 h 307975"/>
                <a:gd name="connsiteX105" fmla="*/ 111926 w 338094"/>
                <a:gd name="connsiteY105" fmla="*/ 85726 h 307975"/>
                <a:gd name="connsiteX106" fmla="*/ 87319 w 338094"/>
                <a:gd name="connsiteY106" fmla="*/ 61913 h 307975"/>
                <a:gd name="connsiteX107" fmla="*/ 111926 w 338094"/>
                <a:gd name="connsiteY107" fmla="*/ 38100 h 307975"/>
                <a:gd name="connsiteX108" fmla="*/ 262738 w 338094"/>
                <a:gd name="connsiteY108" fmla="*/ 28575 h 307975"/>
                <a:gd name="connsiteX109" fmla="*/ 290519 w 338094"/>
                <a:gd name="connsiteY109" fmla="*/ 56221 h 307975"/>
                <a:gd name="connsiteX110" fmla="*/ 262738 w 338094"/>
                <a:gd name="connsiteY110" fmla="*/ 82550 h 307975"/>
                <a:gd name="connsiteX111" fmla="*/ 234956 w 338094"/>
                <a:gd name="connsiteY111" fmla="*/ 56221 h 307975"/>
                <a:gd name="connsiteX112" fmla="*/ 262738 w 338094"/>
                <a:gd name="connsiteY112" fmla="*/ 28575 h 307975"/>
                <a:gd name="connsiteX113" fmla="*/ 58744 w 338094"/>
                <a:gd name="connsiteY113" fmla="*/ 15875 h 307975"/>
                <a:gd name="connsiteX114" fmla="*/ 80969 w 338094"/>
                <a:gd name="connsiteY114" fmla="*/ 38100 h 307975"/>
                <a:gd name="connsiteX115" fmla="*/ 58744 w 338094"/>
                <a:gd name="connsiteY115" fmla="*/ 60325 h 307975"/>
                <a:gd name="connsiteX116" fmla="*/ 36519 w 338094"/>
                <a:gd name="connsiteY116" fmla="*/ 38100 h 307975"/>
                <a:gd name="connsiteX117" fmla="*/ 58744 w 338094"/>
                <a:gd name="connsiteY117" fmla="*/ 15875 h 307975"/>
                <a:gd name="connsiteX118" fmla="*/ 177013 w 338094"/>
                <a:gd name="connsiteY118" fmla="*/ 0 h 307975"/>
                <a:gd name="connsiteX119" fmla="*/ 200032 w 338094"/>
                <a:gd name="connsiteY119" fmla="*/ 23813 h 307975"/>
                <a:gd name="connsiteX120" fmla="*/ 177013 w 338094"/>
                <a:gd name="connsiteY120" fmla="*/ 47626 h 307975"/>
                <a:gd name="connsiteX121" fmla="*/ 153994 w 338094"/>
                <a:gd name="connsiteY121" fmla="*/ 23813 h 307975"/>
                <a:gd name="connsiteX122" fmla="*/ 177013 w 338094"/>
                <a:gd name="connsiteY122" fmla="*/ 0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38094" h="307975">
                  <a:moveTo>
                    <a:pt x="182569" y="192088"/>
                  </a:moveTo>
                  <a:cubicBezTo>
                    <a:pt x="183892" y="197354"/>
                    <a:pt x="187861" y="201303"/>
                    <a:pt x="191830" y="202620"/>
                  </a:cubicBezTo>
                  <a:cubicBezTo>
                    <a:pt x="195798" y="205253"/>
                    <a:pt x="201090" y="205253"/>
                    <a:pt x="206382" y="203936"/>
                  </a:cubicBezTo>
                  <a:cubicBezTo>
                    <a:pt x="206382" y="203936"/>
                    <a:pt x="206382" y="203936"/>
                    <a:pt x="205059" y="209202"/>
                  </a:cubicBezTo>
                  <a:cubicBezTo>
                    <a:pt x="203736" y="213151"/>
                    <a:pt x="205059" y="217101"/>
                    <a:pt x="206382" y="221050"/>
                  </a:cubicBezTo>
                  <a:cubicBezTo>
                    <a:pt x="206382" y="221050"/>
                    <a:pt x="206382" y="221050"/>
                    <a:pt x="206382" y="234215"/>
                  </a:cubicBezTo>
                  <a:cubicBezTo>
                    <a:pt x="206382" y="240797"/>
                    <a:pt x="201090" y="246063"/>
                    <a:pt x="194476" y="246063"/>
                  </a:cubicBezTo>
                  <a:cubicBezTo>
                    <a:pt x="187861" y="246063"/>
                    <a:pt x="182569" y="240797"/>
                    <a:pt x="182569" y="234215"/>
                  </a:cubicBezTo>
                  <a:cubicBezTo>
                    <a:pt x="182569" y="234215"/>
                    <a:pt x="182569" y="234215"/>
                    <a:pt x="182569" y="192088"/>
                  </a:cubicBezTo>
                  <a:close/>
                  <a:moveTo>
                    <a:pt x="149231" y="183859"/>
                  </a:moveTo>
                  <a:cubicBezTo>
                    <a:pt x="153200" y="192930"/>
                    <a:pt x="163783" y="196818"/>
                    <a:pt x="173044" y="194226"/>
                  </a:cubicBezTo>
                  <a:cubicBezTo>
                    <a:pt x="173044" y="194226"/>
                    <a:pt x="173044" y="194226"/>
                    <a:pt x="173044" y="234400"/>
                  </a:cubicBezTo>
                  <a:cubicBezTo>
                    <a:pt x="173044" y="240879"/>
                    <a:pt x="167752" y="246063"/>
                    <a:pt x="159815" y="246063"/>
                  </a:cubicBezTo>
                  <a:cubicBezTo>
                    <a:pt x="155846" y="246063"/>
                    <a:pt x="149231" y="242175"/>
                    <a:pt x="149231" y="234400"/>
                  </a:cubicBezTo>
                  <a:cubicBezTo>
                    <a:pt x="149231" y="234400"/>
                    <a:pt x="149231" y="234400"/>
                    <a:pt x="149231" y="183859"/>
                  </a:cubicBezTo>
                  <a:close/>
                  <a:moveTo>
                    <a:pt x="74619" y="182563"/>
                  </a:moveTo>
                  <a:cubicBezTo>
                    <a:pt x="74619" y="182563"/>
                    <a:pt x="74619" y="182563"/>
                    <a:pt x="74619" y="238126"/>
                  </a:cubicBezTo>
                  <a:cubicBezTo>
                    <a:pt x="67673" y="238126"/>
                    <a:pt x="63506" y="232957"/>
                    <a:pt x="63506" y="227789"/>
                  </a:cubicBezTo>
                  <a:cubicBezTo>
                    <a:pt x="63506" y="227789"/>
                    <a:pt x="63506" y="227789"/>
                    <a:pt x="63506" y="192900"/>
                  </a:cubicBezTo>
                  <a:cubicBezTo>
                    <a:pt x="67673" y="191608"/>
                    <a:pt x="71841" y="189024"/>
                    <a:pt x="73230" y="183855"/>
                  </a:cubicBezTo>
                  <a:cubicBezTo>
                    <a:pt x="73230" y="183855"/>
                    <a:pt x="73230" y="183855"/>
                    <a:pt x="74619" y="182563"/>
                  </a:cubicBezTo>
                  <a:close/>
                  <a:moveTo>
                    <a:pt x="90666" y="92075"/>
                  </a:moveTo>
                  <a:cubicBezTo>
                    <a:pt x="90666" y="92075"/>
                    <a:pt x="90666" y="92075"/>
                    <a:pt x="130275" y="92075"/>
                  </a:cubicBezTo>
                  <a:cubicBezTo>
                    <a:pt x="135557" y="92075"/>
                    <a:pt x="139517" y="93382"/>
                    <a:pt x="140838" y="97302"/>
                  </a:cubicBezTo>
                  <a:lnTo>
                    <a:pt x="175165" y="171785"/>
                  </a:lnTo>
                  <a:cubicBezTo>
                    <a:pt x="177806" y="177012"/>
                    <a:pt x="175165" y="183546"/>
                    <a:pt x="169884" y="186159"/>
                  </a:cubicBezTo>
                  <a:cubicBezTo>
                    <a:pt x="165923" y="187466"/>
                    <a:pt x="159322" y="186159"/>
                    <a:pt x="156681" y="180932"/>
                  </a:cubicBezTo>
                  <a:cubicBezTo>
                    <a:pt x="156681" y="180932"/>
                    <a:pt x="156681" y="180932"/>
                    <a:pt x="139517" y="144344"/>
                  </a:cubicBezTo>
                  <a:cubicBezTo>
                    <a:pt x="139517" y="144344"/>
                    <a:pt x="139517" y="144344"/>
                    <a:pt x="139517" y="271096"/>
                  </a:cubicBezTo>
                  <a:cubicBezTo>
                    <a:pt x="139517" y="278936"/>
                    <a:pt x="134236" y="284163"/>
                    <a:pt x="127635" y="284163"/>
                  </a:cubicBezTo>
                  <a:cubicBezTo>
                    <a:pt x="121033" y="284163"/>
                    <a:pt x="115752" y="278936"/>
                    <a:pt x="115752" y="271096"/>
                  </a:cubicBezTo>
                  <a:cubicBezTo>
                    <a:pt x="115752" y="271096"/>
                    <a:pt x="115752" y="271096"/>
                    <a:pt x="115752" y="197919"/>
                  </a:cubicBezTo>
                  <a:cubicBezTo>
                    <a:pt x="115752" y="197919"/>
                    <a:pt x="115752" y="197919"/>
                    <a:pt x="106510" y="197919"/>
                  </a:cubicBezTo>
                  <a:cubicBezTo>
                    <a:pt x="106510" y="197919"/>
                    <a:pt x="106510" y="197919"/>
                    <a:pt x="106510" y="271096"/>
                  </a:cubicBezTo>
                  <a:cubicBezTo>
                    <a:pt x="106510" y="278936"/>
                    <a:pt x="101229" y="284163"/>
                    <a:pt x="94627" y="284163"/>
                  </a:cubicBezTo>
                  <a:cubicBezTo>
                    <a:pt x="86706" y="284163"/>
                    <a:pt x="81424" y="278936"/>
                    <a:pt x="81424" y="271096"/>
                  </a:cubicBezTo>
                  <a:cubicBezTo>
                    <a:pt x="81424" y="271096"/>
                    <a:pt x="81424" y="271096"/>
                    <a:pt x="81424" y="144344"/>
                  </a:cubicBezTo>
                  <a:cubicBezTo>
                    <a:pt x="81424" y="144344"/>
                    <a:pt x="81424" y="144344"/>
                    <a:pt x="65581" y="180932"/>
                  </a:cubicBezTo>
                  <a:cubicBezTo>
                    <a:pt x="62940" y="186159"/>
                    <a:pt x="56339" y="187466"/>
                    <a:pt x="51058" y="186159"/>
                  </a:cubicBezTo>
                  <a:cubicBezTo>
                    <a:pt x="45776" y="183546"/>
                    <a:pt x="44456" y="177012"/>
                    <a:pt x="45776" y="171785"/>
                  </a:cubicBezTo>
                  <a:cubicBezTo>
                    <a:pt x="45776" y="171785"/>
                    <a:pt x="45776" y="171785"/>
                    <a:pt x="80104" y="97302"/>
                  </a:cubicBezTo>
                  <a:cubicBezTo>
                    <a:pt x="82745" y="93382"/>
                    <a:pt x="86706" y="92075"/>
                    <a:pt x="90666" y="92075"/>
                  </a:cubicBezTo>
                  <a:close/>
                  <a:moveTo>
                    <a:pt x="238843" y="88900"/>
                  </a:moveTo>
                  <a:cubicBezTo>
                    <a:pt x="238843" y="88900"/>
                    <a:pt x="238843" y="88900"/>
                    <a:pt x="286633" y="88900"/>
                  </a:cubicBezTo>
                  <a:cubicBezTo>
                    <a:pt x="291943" y="88900"/>
                    <a:pt x="295925" y="91524"/>
                    <a:pt x="297253" y="95459"/>
                  </a:cubicBezTo>
                  <a:cubicBezTo>
                    <a:pt x="297253" y="95459"/>
                    <a:pt x="297253" y="95459"/>
                    <a:pt x="337077" y="180728"/>
                  </a:cubicBezTo>
                  <a:cubicBezTo>
                    <a:pt x="339732" y="185975"/>
                    <a:pt x="337077" y="192534"/>
                    <a:pt x="330440" y="195158"/>
                  </a:cubicBezTo>
                  <a:cubicBezTo>
                    <a:pt x="325130" y="197782"/>
                    <a:pt x="318492" y="196470"/>
                    <a:pt x="315837" y="189911"/>
                  </a:cubicBezTo>
                  <a:cubicBezTo>
                    <a:pt x="315837" y="189911"/>
                    <a:pt x="315837" y="189911"/>
                    <a:pt x="302563" y="163674"/>
                  </a:cubicBezTo>
                  <a:cubicBezTo>
                    <a:pt x="302563" y="163674"/>
                    <a:pt x="302563" y="163674"/>
                    <a:pt x="313182" y="212212"/>
                  </a:cubicBezTo>
                  <a:cubicBezTo>
                    <a:pt x="314510" y="216147"/>
                    <a:pt x="310527" y="220083"/>
                    <a:pt x="306545" y="220083"/>
                  </a:cubicBezTo>
                  <a:cubicBezTo>
                    <a:pt x="306545" y="220083"/>
                    <a:pt x="306545" y="220083"/>
                    <a:pt x="295925" y="220083"/>
                  </a:cubicBezTo>
                  <a:cubicBezTo>
                    <a:pt x="295925" y="220083"/>
                    <a:pt x="295925" y="220083"/>
                    <a:pt x="295925" y="293545"/>
                  </a:cubicBezTo>
                  <a:cubicBezTo>
                    <a:pt x="295925" y="301416"/>
                    <a:pt x="290615" y="307975"/>
                    <a:pt x="282650" y="307975"/>
                  </a:cubicBezTo>
                  <a:cubicBezTo>
                    <a:pt x="274685" y="307975"/>
                    <a:pt x="268048" y="301416"/>
                    <a:pt x="268048" y="293545"/>
                  </a:cubicBezTo>
                  <a:cubicBezTo>
                    <a:pt x="268048" y="293545"/>
                    <a:pt x="268048" y="293545"/>
                    <a:pt x="268048" y="220083"/>
                  </a:cubicBezTo>
                  <a:cubicBezTo>
                    <a:pt x="268048" y="220083"/>
                    <a:pt x="268048" y="220083"/>
                    <a:pt x="257428" y="220083"/>
                  </a:cubicBezTo>
                  <a:cubicBezTo>
                    <a:pt x="257428" y="220083"/>
                    <a:pt x="257428" y="220083"/>
                    <a:pt x="257428" y="293545"/>
                  </a:cubicBezTo>
                  <a:cubicBezTo>
                    <a:pt x="257428" y="301416"/>
                    <a:pt x="250791" y="307975"/>
                    <a:pt x="244153" y="307975"/>
                  </a:cubicBezTo>
                  <a:cubicBezTo>
                    <a:pt x="236188" y="307975"/>
                    <a:pt x="229551" y="301416"/>
                    <a:pt x="229551" y="293545"/>
                  </a:cubicBezTo>
                  <a:cubicBezTo>
                    <a:pt x="229551" y="293545"/>
                    <a:pt x="229551" y="293545"/>
                    <a:pt x="229551" y="220083"/>
                  </a:cubicBezTo>
                  <a:cubicBezTo>
                    <a:pt x="229551" y="220083"/>
                    <a:pt x="229551" y="220083"/>
                    <a:pt x="218931" y="220083"/>
                  </a:cubicBezTo>
                  <a:cubicBezTo>
                    <a:pt x="214949" y="220083"/>
                    <a:pt x="210966" y="216147"/>
                    <a:pt x="212294" y="212212"/>
                  </a:cubicBezTo>
                  <a:cubicBezTo>
                    <a:pt x="212294" y="212212"/>
                    <a:pt x="212294" y="212212"/>
                    <a:pt x="222914" y="163674"/>
                  </a:cubicBezTo>
                  <a:cubicBezTo>
                    <a:pt x="222914" y="163674"/>
                    <a:pt x="222914" y="163674"/>
                    <a:pt x="210966" y="189911"/>
                  </a:cubicBezTo>
                  <a:cubicBezTo>
                    <a:pt x="208311" y="196470"/>
                    <a:pt x="200346" y="197782"/>
                    <a:pt x="195036" y="195158"/>
                  </a:cubicBezTo>
                  <a:cubicBezTo>
                    <a:pt x="188399" y="192534"/>
                    <a:pt x="185744" y="185975"/>
                    <a:pt x="188399" y="180728"/>
                  </a:cubicBezTo>
                  <a:cubicBezTo>
                    <a:pt x="188399" y="180728"/>
                    <a:pt x="188399" y="180728"/>
                    <a:pt x="228223" y="95459"/>
                  </a:cubicBezTo>
                  <a:cubicBezTo>
                    <a:pt x="230878" y="91524"/>
                    <a:pt x="234861" y="88900"/>
                    <a:pt x="238843" y="88900"/>
                  </a:cubicBezTo>
                  <a:close/>
                  <a:moveTo>
                    <a:pt x="40753" y="63500"/>
                  </a:moveTo>
                  <a:cubicBezTo>
                    <a:pt x="40753" y="63500"/>
                    <a:pt x="40753" y="63500"/>
                    <a:pt x="79117" y="63500"/>
                  </a:cubicBezTo>
                  <a:cubicBezTo>
                    <a:pt x="79117" y="70065"/>
                    <a:pt x="81763" y="76630"/>
                    <a:pt x="85732" y="81882"/>
                  </a:cubicBezTo>
                  <a:cubicBezTo>
                    <a:pt x="85732" y="81882"/>
                    <a:pt x="85732" y="81882"/>
                    <a:pt x="85732" y="83195"/>
                  </a:cubicBezTo>
                  <a:cubicBezTo>
                    <a:pt x="80440" y="84507"/>
                    <a:pt x="75149" y="88446"/>
                    <a:pt x="73826" y="92385"/>
                  </a:cubicBezTo>
                  <a:cubicBezTo>
                    <a:pt x="73826" y="92385"/>
                    <a:pt x="73826" y="92385"/>
                    <a:pt x="51336" y="139652"/>
                  </a:cubicBezTo>
                  <a:cubicBezTo>
                    <a:pt x="51336" y="139652"/>
                    <a:pt x="51336" y="139652"/>
                    <a:pt x="39430" y="168538"/>
                  </a:cubicBezTo>
                  <a:cubicBezTo>
                    <a:pt x="34138" y="177728"/>
                    <a:pt x="39430" y="188232"/>
                    <a:pt x="48690" y="192171"/>
                  </a:cubicBezTo>
                  <a:cubicBezTo>
                    <a:pt x="50013" y="193484"/>
                    <a:pt x="52659" y="193484"/>
                    <a:pt x="55305" y="194797"/>
                  </a:cubicBezTo>
                  <a:cubicBezTo>
                    <a:pt x="55305" y="194797"/>
                    <a:pt x="55305" y="194797"/>
                    <a:pt x="55305" y="227621"/>
                  </a:cubicBezTo>
                  <a:cubicBezTo>
                    <a:pt x="55305" y="232873"/>
                    <a:pt x="50013" y="238125"/>
                    <a:pt x="43398" y="238125"/>
                  </a:cubicBezTo>
                  <a:cubicBezTo>
                    <a:pt x="38107" y="238125"/>
                    <a:pt x="32815" y="232873"/>
                    <a:pt x="32815" y="227621"/>
                  </a:cubicBezTo>
                  <a:cubicBezTo>
                    <a:pt x="32815" y="155408"/>
                    <a:pt x="32815" y="114706"/>
                    <a:pt x="32815" y="112080"/>
                  </a:cubicBezTo>
                  <a:cubicBezTo>
                    <a:pt x="32815" y="112080"/>
                    <a:pt x="32815" y="112080"/>
                    <a:pt x="18263" y="144904"/>
                  </a:cubicBezTo>
                  <a:cubicBezTo>
                    <a:pt x="15617" y="148843"/>
                    <a:pt x="10325" y="151469"/>
                    <a:pt x="5034" y="148843"/>
                  </a:cubicBezTo>
                  <a:cubicBezTo>
                    <a:pt x="1065" y="146217"/>
                    <a:pt x="-1581" y="140965"/>
                    <a:pt x="1065" y="137026"/>
                  </a:cubicBezTo>
                  <a:cubicBezTo>
                    <a:pt x="1065" y="137026"/>
                    <a:pt x="1065" y="137026"/>
                    <a:pt x="31492" y="68752"/>
                  </a:cubicBezTo>
                  <a:cubicBezTo>
                    <a:pt x="34138" y="64813"/>
                    <a:pt x="36784" y="63500"/>
                    <a:pt x="40753" y="63500"/>
                  </a:cubicBezTo>
                  <a:close/>
                  <a:moveTo>
                    <a:pt x="157633" y="53975"/>
                  </a:moveTo>
                  <a:cubicBezTo>
                    <a:pt x="157633" y="53975"/>
                    <a:pt x="157633" y="53975"/>
                    <a:pt x="197198" y="53975"/>
                  </a:cubicBezTo>
                  <a:cubicBezTo>
                    <a:pt x="202473" y="53975"/>
                    <a:pt x="206430" y="55277"/>
                    <a:pt x="207749" y="59183"/>
                  </a:cubicBezTo>
                  <a:cubicBezTo>
                    <a:pt x="207749" y="59183"/>
                    <a:pt x="207749" y="59183"/>
                    <a:pt x="222256" y="90434"/>
                  </a:cubicBezTo>
                  <a:cubicBezTo>
                    <a:pt x="222256" y="90434"/>
                    <a:pt x="220937" y="91736"/>
                    <a:pt x="220937" y="91736"/>
                  </a:cubicBezTo>
                  <a:cubicBezTo>
                    <a:pt x="220937" y="91736"/>
                    <a:pt x="220937" y="91736"/>
                    <a:pt x="210386" y="115174"/>
                  </a:cubicBezTo>
                  <a:cubicBezTo>
                    <a:pt x="210386" y="115174"/>
                    <a:pt x="210386" y="115174"/>
                    <a:pt x="206430" y="106060"/>
                  </a:cubicBezTo>
                  <a:cubicBezTo>
                    <a:pt x="206430" y="106060"/>
                    <a:pt x="206430" y="106060"/>
                    <a:pt x="206430" y="122987"/>
                  </a:cubicBezTo>
                  <a:cubicBezTo>
                    <a:pt x="199836" y="138612"/>
                    <a:pt x="205111" y="126893"/>
                    <a:pt x="185328" y="169863"/>
                  </a:cubicBezTo>
                  <a:cubicBezTo>
                    <a:pt x="184009" y="168561"/>
                    <a:pt x="170821" y="138612"/>
                    <a:pt x="169502" y="137310"/>
                  </a:cubicBezTo>
                  <a:cubicBezTo>
                    <a:pt x="169502" y="137310"/>
                    <a:pt x="169502" y="137310"/>
                    <a:pt x="149719" y="93038"/>
                  </a:cubicBezTo>
                  <a:cubicBezTo>
                    <a:pt x="147082" y="89132"/>
                    <a:pt x="143125" y="85226"/>
                    <a:pt x="136531" y="83924"/>
                  </a:cubicBezTo>
                  <a:cubicBezTo>
                    <a:pt x="136531" y="83924"/>
                    <a:pt x="136531" y="83924"/>
                    <a:pt x="136531" y="82621"/>
                  </a:cubicBezTo>
                  <a:cubicBezTo>
                    <a:pt x="140488" y="78715"/>
                    <a:pt x="143125" y="73507"/>
                    <a:pt x="144444" y="66996"/>
                  </a:cubicBezTo>
                  <a:cubicBezTo>
                    <a:pt x="144444" y="66996"/>
                    <a:pt x="144444" y="66996"/>
                    <a:pt x="147082" y="59183"/>
                  </a:cubicBezTo>
                  <a:cubicBezTo>
                    <a:pt x="149719" y="55277"/>
                    <a:pt x="153676" y="53975"/>
                    <a:pt x="157633" y="53975"/>
                  </a:cubicBezTo>
                  <a:close/>
                  <a:moveTo>
                    <a:pt x="111926" y="38100"/>
                  </a:moveTo>
                  <a:cubicBezTo>
                    <a:pt x="125516" y="38100"/>
                    <a:pt x="136533" y="48761"/>
                    <a:pt x="136533" y="61913"/>
                  </a:cubicBezTo>
                  <a:cubicBezTo>
                    <a:pt x="136533" y="75065"/>
                    <a:pt x="125516" y="85726"/>
                    <a:pt x="111926" y="85726"/>
                  </a:cubicBezTo>
                  <a:cubicBezTo>
                    <a:pt x="98336" y="85726"/>
                    <a:pt x="87319" y="75065"/>
                    <a:pt x="87319" y="61913"/>
                  </a:cubicBezTo>
                  <a:cubicBezTo>
                    <a:pt x="87319" y="48761"/>
                    <a:pt x="98336" y="38100"/>
                    <a:pt x="111926" y="38100"/>
                  </a:cubicBezTo>
                  <a:close/>
                  <a:moveTo>
                    <a:pt x="262738" y="28575"/>
                  </a:moveTo>
                  <a:cubicBezTo>
                    <a:pt x="278613" y="28575"/>
                    <a:pt x="290519" y="40423"/>
                    <a:pt x="290519" y="56221"/>
                  </a:cubicBezTo>
                  <a:cubicBezTo>
                    <a:pt x="290519" y="72018"/>
                    <a:pt x="277290" y="82550"/>
                    <a:pt x="262738" y="82550"/>
                  </a:cubicBezTo>
                  <a:cubicBezTo>
                    <a:pt x="248185" y="82550"/>
                    <a:pt x="234956" y="72018"/>
                    <a:pt x="234956" y="56221"/>
                  </a:cubicBezTo>
                  <a:cubicBezTo>
                    <a:pt x="234956" y="40423"/>
                    <a:pt x="248185" y="28575"/>
                    <a:pt x="262738" y="28575"/>
                  </a:cubicBezTo>
                  <a:close/>
                  <a:moveTo>
                    <a:pt x="58744" y="15875"/>
                  </a:moveTo>
                  <a:cubicBezTo>
                    <a:pt x="71019" y="15875"/>
                    <a:pt x="80969" y="25825"/>
                    <a:pt x="80969" y="38100"/>
                  </a:cubicBezTo>
                  <a:cubicBezTo>
                    <a:pt x="80969" y="50375"/>
                    <a:pt x="71019" y="60325"/>
                    <a:pt x="58744" y="60325"/>
                  </a:cubicBezTo>
                  <a:cubicBezTo>
                    <a:pt x="46469" y="60325"/>
                    <a:pt x="36519" y="50375"/>
                    <a:pt x="36519" y="38100"/>
                  </a:cubicBezTo>
                  <a:cubicBezTo>
                    <a:pt x="36519" y="25825"/>
                    <a:pt x="46469" y="15875"/>
                    <a:pt x="58744" y="15875"/>
                  </a:cubicBezTo>
                  <a:close/>
                  <a:moveTo>
                    <a:pt x="177013" y="0"/>
                  </a:moveTo>
                  <a:cubicBezTo>
                    <a:pt x="189726" y="0"/>
                    <a:pt x="200032" y="10661"/>
                    <a:pt x="200032" y="23813"/>
                  </a:cubicBezTo>
                  <a:cubicBezTo>
                    <a:pt x="200032" y="36965"/>
                    <a:pt x="189726" y="47626"/>
                    <a:pt x="177013" y="47626"/>
                  </a:cubicBezTo>
                  <a:cubicBezTo>
                    <a:pt x="164300" y="47626"/>
                    <a:pt x="153994" y="36965"/>
                    <a:pt x="153994" y="23813"/>
                  </a:cubicBezTo>
                  <a:cubicBezTo>
                    <a:pt x="153994" y="10661"/>
                    <a:pt x="164300" y="0"/>
                    <a:pt x="1770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3515676" y="3060898"/>
            <a:ext cx="2460152" cy="77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altLang="zh-CN" sz="2000" b="1" spc="100" dirty="0">
                <a:solidFill>
                  <a:schemeClr val="bg1"/>
                </a:solidFill>
                <a:cs typeface="+mn-ea"/>
                <a:sym typeface="+mn-lt"/>
              </a:rPr>
              <a:t>NDFS</a:t>
            </a:r>
            <a:endParaRPr lang="zh-CN" altLang="en-US" sz="1600" b="1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67537" y="3812613"/>
            <a:ext cx="2405755" cy="235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1600" dirty="0"/>
              <a:t>2004</a:t>
            </a:r>
            <a:r>
              <a:rPr lang="zh-CN" altLang="zh-CN" sz="1600" dirty="0"/>
              <a:t>年，</a:t>
            </a:r>
            <a:r>
              <a:rPr lang="en-US" altLang="zh-CN" sz="1600" dirty="0" err="1"/>
              <a:t>Nutch</a:t>
            </a:r>
            <a:r>
              <a:rPr lang="zh-CN" altLang="zh-CN" sz="1600" dirty="0"/>
              <a:t>项目也模仿</a:t>
            </a:r>
            <a:r>
              <a:rPr lang="en-US" altLang="zh-CN" sz="1600" b="1" dirty="0"/>
              <a:t>GFS</a:t>
            </a:r>
            <a:r>
              <a:rPr lang="zh-CN" altLang="zh-CN" sz="1600" dirty="0"/>
              <a:t>开发了自己的分布式文件系统</a:t>
            </a:r>
            <a:r>
              <a:rPr lang="en-US" altLang="zh-CN" sz="1600" dirty="0"/>
              <a:t>NDFS</a:t>
            </a:r>
            <a:r>
              <a:rPr lang="zh-CN" altLang="zh-CN" sz="1600" dirty="0"/>
              <a:t>（</a:t>
            </a:r>
            <a:r>
              <a:rPr lang="en-US" altLang="zh-CN" sz="1600" dirty="0" err="1"/>
              <a:t>Nutch</a:t>
            </a:r>
            <a:r>
              <a:rPr lang="en-US" altLang="zh-CN" sz="1600" dirty="0"/>
              <a:t> Distributed File System</a:t>
            </a:r>
            <a:r>
              <a:rPr lang="zh-CN" altLang="zh-CN" sz="1600" dirty="0"/>
              <a:t>），也就是</a:t>
            </a:r>
            <a:r>
              <a:rPr lang="en-US" altLang="zh-CN" sz="1600" dirty="0"/>
              <a:t>HDFS</a:t>
            </a:r>
            <a:r>
              <a:rPr lang="zh-CN" altLang="zh-CN" sz="1600" dirty="0"/>
              <a:t>的前身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75102" y="473225"/>
            <a:ext cx="300445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E7CA8"/>
                </a:solidFill>
                <a:cs typeface="+mn-ea"/>
                <a:sym typeface="+mn-lt"/>
              </a:rPr>
              <a:t>标题文字</a:t>
            </a:r>
            <a:endParaRPr lang="zh-CN" altLang="en-US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526180-F86B-5A08-3151-FE79B9CB7204}"/>
              </a:ext>
            </a:extLst>
          </p:cNvPr>
          <p:cNvSpPr/>
          <p:nvPr/>
        </p:nvSpPr>
        <p:spPr>
          <a:xfrm>
            <a:off x="-308851" y="174432"/>
            <a:ext cx="4040777" cy="9644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871314-2B7A-46BA-6CFE-3EBCA426F741}"/>
              </a:ext>
            </a:extLst>
          </p:cNvPr>
          <p:cNvSpPr txBox="1"/>
          <p:nvPr/>
        </p:nvSpPr>
        <p:spPr>
          <a:xfrm>
            <a:off x="621606" y="470498"/>
            <a:ext cx="300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E7CA8"/>
                </a:solidFill>
                <a:cs typeface="+mn-ea"/>
                <a:sym typeface="+mn-lt"/>
              </a:rPr>
              <a:t>发展简史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F3D851-C8B7-EF53-0F7B-73083D92C546}"/>
              </a:ext>
            </a:extLst>
          </p:cNvPr>
          <p:cNvSpPr txBox="1"/>
          <p:nvPr/>
        </p:nvSpPr>
        <p:spPr>
          <a:xfrm>
            <a:off x="1366096" y="1461392"/>
            <a:ext cx="921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Hadoop</a:t>
            </a:r>
            <a:r>
              <a:rPr lang="zh-CN" altLang="zh-CN" sz="1800" dirty="0"/>
              <a:t>最初是由</a:t>
            </a:r>
            <a:r>
              <a:rPr lang="en-US" altLang="zh-CN" sz="1800" dirty="0"/>
              <a:t>Apache Lucene</a:t>
            </a:r>
            <a:r>
              <a:rPr lang="zh-CN" altLang="zh-CN" sz="1800" dirty="0"/>
              <a:t>项目的创始人</a:t>
            </a:r>
            <a:r>
              <a:rPr lang="en-US" altLang="zh-CN" sz="2400" b="1" dirty="0"/>
              <a:t>Doug Cutting</a:t>
            </a:r>
            <a:r>
              <a:rPr lang="zh-CN" altLang="zh-CN" sz="1800" dirty="0"/>
              <a:t>开发的文本搜索库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5486400" cy="6858000"/>
          </a:xfrm>
          <a:prstGeom prst="rect">
            <a:avLst/>
          </a:prstGeom>
          <a:gradFill flip="none" rotWithShape="1"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294AE-5EAD-E757-2182-974EE245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5497">
            <a:off x="554656" y="1870267"/>
            <a:ext cx="4796317" cy="3565722"/>
          </a:xfrm>
          <a:prstGeom prst="rect">
            <a:avLst/>
          </a:prstGeom>
        </p:spPr>
      </p:pic>
      <p:sp>
        <p:nvSpPr>
          <p:cNvPr id="28" name="矩形: 圆角 27"/>
          <p:cNvSpPr/>
          <p:nvPr/>
        </p:nvSpPr>
        <p:spPr>
          <a:xfrm>
            <a:off x="4534621" y="727365"/>
            <a:ext cx="7072491" cy="5548744"/>
          </a:xfrm>
          <a:prstGeom prst="roundRect">
            <a:avLst>
              <a:gd name="adj" fmla="val 7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iconfont-1191-801540"/>
          <p:cNvSpPr>
            <a:spLocks noChangeAspect="1"/>
          </p:cNvSpPr>
          <p:nvPr/>
        </p:nvSpPr>
        <p:spPr bwMode="auto">
          <a:xfrm>
            <a:off x="8342609" y="4828378"/>
            <a:ext cx="609525" cy="609685"/>
          </a:xfrm>
          <a:custGeom>
            <a:avLst/>
            <a:gdLst>
              <a:gd name="T0" fmla="*/ 3982 w 7964"/>
              <a:gd name="T1" fmla="*/ 4878 h 7964"/>
              <a:gd name="T2" fmla="*/ 5082 w 7964"/>
              <a:gd name="T3" fmla="*/ 3086 h 7964"/>
              <a:gd name="T4" fmla="*/ 2882 w 7964"/>
              <a:gd name="T5" fmla="*/ 3086 h 7964"/>
              <a:gd name="T6" fmla="*/ 3982 w 7964"/>
              <a:gd name="T7" fmla="*/ 4878 h 7964"/>
              <a:gd name="T8" fmla="*/ 7651 w 7964"/>
              <a:gd name="T9" fmla="*/ 2432 h 7964"/>
              <a:gd name="T10" fmla="*/ 6798 w 7964"/>
              <a:gd name="T11" fmla="*/ 1166 h 7964"/>
              <a:gd name="T12" fmla="*/ 5532 w 7964"/>
              <a:gd name="T13" fmla="*/ 313 h 7964"/>
              <a:gd name="T14" fmla="*/ 3982 w 7964"/>
              <a:gd name="T15" fmla="*/ 0 h 7964"/>
              <a:gd name="T16" fmla="*/ 2432 w 7964"/>
              <a:gd name="T17" fmla="*/ 313 h 7964"/>
              <a:gd name="T18" fmla="*/ 1166 w 7964"/>
              <a:gd name="T19" fmla="*/ 1166 h 7964"/>
              <a:gd name="T20" fmla="*/ 313 w 7964"/>
              <a:gd name="T21" fmla="*/ 2432 h 7964"/>
              <a:gd name="T22" fmla="*/ 0 w 7964"/>
              <a:gd name="T23" fmla="*/ 3982 h 7964"/>
              <a:gd name="T24" fmla="*/ 313 w 7964"/>
              <a:gd name="T25" fmla="*/ 5532 h 7964"/>
              <a:gd name="T26" fmla="*/ 1166 w 7964"/>
              <a:gd name="T27" fmla="*/ 6798 h 7964"/>
              <a:gd name="T28" fmla="*/ 2432 w 7964"/>
              <a:gd name="T29" fmla="*/ 7651 h 7964"/>
              <a:gd name="T30" fmla="*/ 3982 w 7964"/>
              <a:gd name="T31" fmla="*/ 7964 h 7964"/>
              <a:gd name="T32" fmla="*/ 5532 w 7964"/>
              <a:gd name="T33" fmla="*/ 7651 h 7964"/>
              <a:gd name="T34" fmla="*/ 6798 w 7964"/>
              <a:gd name="T35" fmla="*/ 6798 h 7964"/>
              <a:gd name="T36" fmla="*/ 7651 w 7964"/>
              <a:gd name="T37" fmla="*/ 5532 h 7964"/>
              <a:gd name="T38" fmla="*/ 7964 w 7964"/>
              <a:gd name="T39" fmla="*/ 3982 h 7964"/>
              <a:gd name="T40" fmla="*/ 7651 w 7964"/>
              <a:gd name="T41" fmla="*/ 2432 h 7964"/>
              <a:gd name="T42" fmla="*/ 5288 w 7964"/>
              <a:gd name="T43" fmla="*/ 3224 h 7964"/>
              <a:gd name="T44" fmla="*/ 4188 w 7964"/>
              <a:gd name="T45" fmla="*/ 5017 h 7964"/>
              <a:gd name="T46" fmla="*/ 3982 w 7964"/>
              <a:gd name="T47" fmla="*/ 5134 h 7964"/>
              <a:gd name="T48" fmla="*/ 3776 w 7964"/>
              <a:gd name="T49" fmla="*/ 5017 h 7964"/>
              <a:gd name="T50" fmla="*/ 2676 w 7964"/>
              <a:gd name="T51" fmla="*/ 3224 h 7964"/>
              <a:gd name="T52" fmla="*/ 2637 w 7964"/>
              <a:gd name="T53" fmla="*/ 3086 h 7964"/>
              <a:gd name="T54" fmla="*/ 2667 w 7964"/>
              <a:gd name="T55" fmla="*/ 2963 h 7964"/>
              <a:gd name="T56" fmla="*/ 2882 w 7964"/>
              <a:gd name="T57" fmla="*/ 2830 h 7964"/>
              <a:gd name="T58" fmla="*/ 5082 w 7964"/>
              <a:gd name="T59" fmla="*/ 2830 h 7964"/>
              <a:gd name="T60" fmla="*/ 5297 w 7964"/>
              <a:gd name="T61" fmla="*/ 2963 h 7964"/>
              <a:gd name="T62" fmla="*/ 5326 w 7964"/>
              <a:gd name="T63" fmla="*/ 3086 h 7964"/>
              <a:gd name="T64" fmla="*/ 5288 w 7964"/>
              <a:gd name="T65" fmla="*/ 322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964" h="7964">
                <a:moveTo>
                  <a:pt x="3982" y="4878"/>
                </a:moveTo>
                <a:lnTo>
                  <a:pt x="5082" y="3086"/>
                </a:lnTo>
                <a:lnTo>
                  <a:pt x="2882" y="3086"/>
                </a:lnTo>
                <a:lnTo>
                  <a:pt x="3982" y="4878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88" y="3224"/>
                </a:moveTo>
                <a:lnTo>
                  <a:pt x="4188" y="5017"/>
                </a:lnTo>
                <a:cubicBezTo>
                  <a:pt x="4143" y="5090"/>
                  <a:pt x="4065" y="5134"/>
                  <a:pt x="3982" y="5134"/>
                </a:cubicBezTo>
                <a:cubicBezTo>
                  <a:pt x="3899" y="5134"/>
                  <a:pt x="3821" y="5090"/>
                  <a:pt x="3776" y="5017"/>
                </a:cubicBezTo>
                <a:lnTo>
                  <a:pt x="2676" y="3224"/>
                </a:lnTo>
                <a:cubicBezTo>
                  <a:pt x="2651" y="3182"/>
                  <a:pt x="2637" y="3134"/>
                  <a:pt x="2637" y="3086"/>
                </a:cubicBezTo>
                <a:cubicBezTo>
                  <a:pt x="2637" y="3044"/>
                  <a:pt x="2647" y="3001"/>
                  <a:pt x="2667" y="2963"/>
                </a:cubicBezTo>
                <a:cubicBezTo>
                  <a:pt x="2710" y="2881"/>
                  <a:pt x="2792" y="2830"/>
                  <a:pt x="2882" y="2830"/>
                </a:cubicBezTo>
                <a:lnTo>
                  <a:pt x="5082" y="2830"/>
                </a:lnTo>
                <a:cubicBezTo>
                  <a:pt x="5171" y="2830"/>
                  <a:pt x="5254" y="2881"/>
                  <a:pt x="5297" y="2963"/>
                </a:cubicBezTo>
                <a:cubicBezTo>
                  <a:pt x="5317" y="3001"/>
                  <a:pt x="5326" y="3044"/>
                  <a:pt x="5326" y="3086"/>
                </a:cubicBezTo>
                <a:cubicBezTo>
                  <a:pt x="5326" y="3134"/>
                  <a:pt x="5313" y="3182"/>
                  <a:pt x="5288" y="3224"/>
                </a:cubicBezTo>
                <a:close/>
              </a:path>
            </a:pathLst>
          </a:custGeom>
          <a:solidFill>
            <a:srgbClr val="4EBCCA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10695" y="4945529"/>
            <a:ext cx="5246952" cy="430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数据多元化</a:t>
            </a:r>
          </a:p>
        </p:txBody>
      </p:sp>
      <p:sp>
        <p:nvSpPr>
          <p:cNvPr id="23" name="iconfont-1191-801540"/>
          <p:cNvSpPr>
            <a:spLocks noChangeAspect="1"/>
          </p:cNvSpPr>
          <p:nvPr/>
        </p:nvSpPr>
        <p:spPr bwMode="auto">
          <a:xfrm>
            <a:off x="4973604" y="4828867"/>
            <a:ext cx="609525" cy="609685"/>
          </a:xfrm>
          <a:custGeom>
            <a:avLst/>
            <a:gdLst>
              <a:gd name="T0" fmla="*/ 3982 w 7964"/>
              <a:gd name="T1" fmla="*/ 4878 h 7964"/>
              <a:gd name="T2" fmla="*/ 5082 w 7964"/>
              <a:gd name="T3" fmla="*/ 3086 h 7964"/>
              <a:gd name="T4" fmla="*/ 2882 w 7964"/>
              <a:gd name="T5" fmla="*/ 3086 h 7964"/>
              <a:gd name="T6" fmla="*/ 3982 w 7964"/>
              <a:gd name="T7" fmla="*/ 4878 h 7964"/>
              <a:gd name="T8" fmla="*/ 7651 w 7964"/>
              <a:gd name="T9" fmla="*/ 2432 h 7964"/>
              <a:gd name="T10" fmla="*/ 6798 w 7964"/>
              <a:gd name="T11" fmla="*/ 1166 h 7964"/>
              <a:gd name="T12" fmla="*/ 5532 w 7964"/>
              <a:gd name="T13" fmla="*/ 313 h 7964"/>
              <a:gd name="T14" fmla="*/ 3982 w 7964"/>
              <a:gd name="T15" fmla="*/ 0 h 7964"/>
              <a:gd name="T16" fmla="*/ 2432 w 7964"/>
              <a:gd name="T17" fmla="*/ 313 h 7964"/>
              <a:gd name="T18" fmla="*/ 1166 w 7964"/>
              <a:gd name="T19" fmla="*/ 1166 h 7964"/>
              <a:gd name="T20" fmla="*/ 313 w 7964"/>
              <a:gd name="T21" fmla="*/ 2432 h 7964"/>
              <a:gd name="T22" fmla="*/ 0 w 7964"/>
              <a:gd name="T23" fmla="*/ 3982 h 7964"/>
              <a:gd name="T24" fmla="*/ 313 w 7964"/>
              <a:gd name="T25" fmla="*/ 5532 h 7964"/>
              <a:gd name="T26" fmla="*/ 1166 w 7964"/>
              <a:gd name="T27" fmla="*/ 6798 h 7964"/>
              <a:gd name="T28" fmla="*/ 2432 w 7964"/>
              <a:gd name="T29" fmla="*/ 7651 h 7964"/>
              <a:gd name="T30" fmla="*/ 3982 w 7964"/>
              <a:gd name="T31" fmla="*/ 7964 h 7964"/>
              <a:gd name="T32" fmla="*/ 5532 w 7964"/>
              <a:gd name="T33" fmla="*/ 7651 h 7964"/>
              <a:gd name="T34" fmla="*/ 6798 w 7964"/>
              <a:gd name="T35" fmla="*/ 6798 h 7964"/>
              <a:gd name="T36" fmla="*/ 7651 w 7964"/>
              <a:gd name="T37" fmla="*/ 5532 h 7964"/>
              <a:gd name="T38" fmla="*/ 7964 w 7964"/>
              <a:gd name="T39" fmla="*/ 3982 h 7964"/>
              <a:gd name="T40" fmla="*/ 7651 w 7964"/>
              <a:gd name="T41" fmla="*/ 2432 h 7964"/>
              <a:gd name="T42" fmla="*/ 5288 w 7964"/>
              <a:gd name="T43" fmla="*/ 3224 h 7964"/>
              <a:gd name="T44" fmla="*/ 4188 w 7964"/>
              <a:gd name="T45" fmla="*/ 5017 h 7964"/>
              <a:gd name="T46" fmla="*/ 3982 w 7964"/>
              <a:gd name="T47" fmla="*/ 5134 h 7964"/>
              <a:gd name="T48" fmla="*/ 3776 w 7964"/>
              <a:gd name="T49" fmla="*/ 5017 h 7964"/>
              <a:gd name="T50" fmla="*/ 2676 w 7964"/>
              <a:gd name="T51" fmla="*/ 3224 h 7964"/>
              <a:gd name="T52" fmla="*/ 2637 w 7964"/>
              <a:gd name="T53" fmla="*/ 3086 h 7964"/>
              <a:gd name="T54" fmla="*/ 2667 w 7964"/>
              <a:gd name="T55" fmla="*/ 2963 h 7964"/>
              <a:gd name="T56" fmla="*/ 2882 w 7964"/>
              <a:gd name="T57" fmla="*/ 2830 h 7964"/>
              <a:gd name="T58" fmla="*/ 5082 w 7964"/>
              <a:gd name="T59" fmla="*/ 2830 h 7964"/>
              <a:gd name="T60" fmla="*/ 5297 w 7964"/>
              <a:gd name="T61" fmla="*/ 2963 h 7964"/>
              <a:gd name="T62" fmla="*/ 5326 w 7964"/>
              <a:gd name="T63" fmla="*/ 3086 h 7964"/>
              <a:gd name="T64" fmla="*/ 5288 w 7964"/>
              <a:gd name="T65" fmla="*/ 322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964" h="7964">
                <a:moveTo>
                  <a:pt x="3982" y="4878"/>
                </a:moveTo>
                <a:lnTo>
                  <a:pt x="5082" y="3086"/>
                </a:lnTo>
                <a:lnTo>
                  <a:pt x="2882" y="3086"/>
                </a:lnTo>
                <a:lnTo>
                  <a:pt x="3982" y="4878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88" y="3224"/>
                </a:moveTo>
                <a:lnTo>
                  <a:pt x="4188" y="5017"/>
                </a:lnTo>
                <a:cubicBezTo>
                  <a:pt x="4143" y="5090"/>
                  <a:pt x="4065" y="5134"/>
                  <a:pt x="3982" y="5134"/>
                </a:cubicBezTo>
                <a:cubicBezTo>
                  <a:pt x="3899" y="5134"/>
                  <a:pt x="3821" y="5090"/>
                  <a:pt x="3776" y="5017"/>
                </a:cubicBezTo>
                <a:lnTo>
                  <a:pt x="2676" y="3224"/>
                </a:lnTo>
                <a:cubicBezTo>
                  <a:pt x="2651" y="3182"/>
                  <a:pt x="2637" y="3134"/>
                  <a:pt x="2637" y="3086"/>
                </a:cubicBezTo>
                <a:cubicBezTo>
                  <a:pt x="2637" y="3044"/>
                  <a:pt x="2647" y="3001"/>
                  <a:pt x="2667" y="2963"/>
                </a:cubicBezTo>
                <a:cubicBezTo>
                  <a:pt x="2710" y="2881"/>
                  <a:pt x="2792" y="2830"/>
                  <a:pt x="2882" y="2830"/>
                </a:cubicBezTo>
                <a:lnTo>
                  <a:pt x="5082" y="2830"/>
                </a:lnTo>
                <a:cubicBezTo>
                  <a:pt x="5171" y="2830"/>
                  <a:pt x="5254" y="2881"/>
                  <a:pt x="5297" y="2963"/>
                </a:cubicBezTo>
                <a:cubicBezTo>
                  <a:pt x="5317" y="3001"/>
                  <a:pt x="5326" y="3044"/>
                  <a:pt x="5326" y="3086"/>
                </a:cubicBezTo>
                <a:cubicBezTo>
                  <a:pt x="5326" y="3134"/>
                  <a:pt x="5313" y="3182"/>
                  <a:pt x="5288" y="3224"/>
                </a:cubicBezTo>
                <a:close/>
              </a:path>
            </a:pathLst>
          </a:custGeom>
          <a:solidFill>
            <a:srgbClr val="4EBCCA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19133" y="4945529"/>
            <a:ext cx="5246952" cy="430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数据巨量化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69885" y="2555226"/>
            <a:ext cx="60306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从存储结构化数据，到存储半结构化数据，到无结构数据，要求存储能力做出改变；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互联网的普及促使数据大量诞生，海量实时数据要求处理能力进一步提升；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65702" y="1378292"/>
            <a:ext cx="300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F74A1"/>
                </a:solidFill>
                <a:cs typeface="+mn-ea"/>
                <a:sym typeface="+mn-lt"/>
              </a:rPr>
              <a:t>为大数据而生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122377" y="2059192"/>
            <a:ext cx="807368" cy="0"/>
          </a:xfrm>
          <a:prstGeom prst="line">
            <a:avLst/>
          </a:prstGeom>
          <a:ln w="57150">
            <a:solidFill>
              <a:srgbClr val="0F7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 rot="20920071">
            <a:off x="94684" y="2140151"/>
            <a:ext cx="370123" cy="382439"/>
            <a:chOff x="1230077" y="1600407"/>
            <a:chExt cx="370123" cy="382439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1230077" y="1600407"/>
              <a:ext cx="3701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230077" y="1600407"/>
              <a:ext cx="0" cy="3824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 rot="4638215" flipH="1" flipV="1">
            <a:off x="720201" y="5703251"/>
            <a:ext cx="370123" cy="382439"/>
            <a:chOff x="1382477" y="1752807"/>
            <a:chExt cx="370123" cy="382439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382477" y="1752807"/>
              <a:ext cx="3701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382477" y="1752807"/>
              <a:ext cx="0" cy="3824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A04CAC-93CD-F4AD-9BC1-7860876BD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 159">
            <a:extLst>
              <a:ext uri="{FF2B5EF4-FFF2-40B4-BE49-F238E27FC236}">
                <a16:creationId xmlns:a16="http://schemas.microsoft.com/office/drawing/2014/main" id="{61AFFADB-4F66-1F00-B295-60272C0949C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6B234441-52A6-6709-1B8E-5750489269C9}"/>
              </a:ext>
            </a:extLst>
          </p:cNvPr>
          <p:cNvGrpSpPr/>
          <p:nvPr/>
        </p:nvGrpSpPr>
        <p:grpSpPr>
          <a:xfrm>
            <a:off x="0" y="-11121"/>
            <a:ext cx="6096000" cy="6858000"/>
            <a:chOff x="0" y="0"/>
            <a:chExt cx="6096000" cy="6858000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196E3484-1CA5-13A0-6A80-D76E39F0B5F0}"/>
                </a:ext>
              </a:extLst>
            </p:cNvPr>
            <p:cNvCxnSpPr/>
            <p:nvPr/>
          </p:nvCxnSpPr>
          <p:spPr>
            <a:xfrm>
              <a:off x="0" y="161364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9DD358D6-9DD3-6D36-03E4-CD51EDFF0E05}"/>
                </a:ext>
              </a:extLst>
            </p:cNvPr>
            <p:cNvCxnSpPr/>
            <p:nvPr/>
          </p:nvCxnSpPr>
          <p:spPr>
            <a:xfrm>
              <a:off x="0" y="28950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DF9DDCC0-DA1A-BA17-304E-DF7AC5D965D3}"/>
                </a:ext>
              </a:extLst>
            </p:cNvPr>
            <p:cNvCxnSpPr/>
            <p:nvPr/>
          </p:nvCxnSpPr>
          <p:spPr>
            <a:xfrm>
              <a:off x="0" y="41764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1D404A0-F153-1AAE-2E57-C1D7EE9B8989}"/>
                </a:ext>
              </a:extLst>
            </p:cNvPr>
            <p:cNvCxnSpPr/>
            <p:nvPr/>
          </p:nvCxnSpPr>
          <p:spPr>
            <a:xfrm>
              <a:off x="0" y="54579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7D820928-0B5C-6B10-9F31-0C5328E12BB4}"/>
                </a:ext>
              </a:extLst>
            </p:cNvPr>
            <p:cNvCxnSpPr/>
            <p:nvPr/>
          </p:nvCxnSpPr>
          <p:spPr>
            <a:xfrm>
              <a:off x="0" y="67393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4B9D347F-F795-481D-98C7-44A1D76945AE}"/>
                </a:ext>
              </a:extLst>
            </p:cNvPr>
            <p:cNvCxnSpPr/>
            <p:nvPr/>
          </p:nvCxnSpPr>
          <p:spPr>
            <a:xfrm>
              <a:off x="0" y="80207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481E44D8-251C-1D55-F6E5-803ED133F9E2}"/>
                </a:ext>
              </a:extLst>
            </p:cNvPr>
            <p:cNvCxnSpPr/>
            <p:nvPr/>
          </p:nvCxnSpPr>
          <p:spPr>
            <a:xfrm>
              <a:off x="0" y="93022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8F1FD479-CC0E-96DD-0364-A733A54ED8DB}"/>
                </a:ext>
              </a:extLst>
            </p:cNvPr>
            <p:cNvCxnSpPr/>
            <p:nvPr/>
          </p:nvCxnSpPr>
          <p:spPr>
            <a:xfrm>
              <a:off x="0" y="105836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D7B2779D-BD35-EEF9-CE8A-5BD2EB7E000C}"/>
                </a:ext>
              </a:extLst>
            </p:cNvPr>
            <p:cNvCxnSpPr/>
            <p:nvPr/>
          </p:nvCxnSpPr>
          <p:spPr>
            <a:xfrm>
              <a:off x="0" y="118650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6B910966-E45E-5F39-07C1-6CA04141D9D3}"/>
                </a:ext>
              </a:extLst>
            </p:cNvPr>
            <p:cNvCxnSpPr/>
            <p:nvPr/>
          </p:nvCxnSpPr>
          <p:spPr>
            <a:xfrm>
              <a:off x="0" y="131464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7243F306-B0A3-3172-6370-BED2E7EC052C}"/>
                </a:ext>
              </a:extLst>
            </p:cNvPr>
            <p:cNvCxnSpPr/>
            <p:nvPr/>
          </p:nvCxnSpPr>
          <p:spPr>
            <a:xfrm>
              <a:off x="0" y="144279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404913F9-C45A-3058-8098-947152A86678}"/>
                </a:ext>
              </a:extLst>
            </p:cNvPr>
            <p:cNvCxnSpPr/>
            <p:nvPr/>
          </p:nvCxnSpPr>
          <p:spPr>
            <a:xfrm>
              <a:off x="0" y="157093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D32B5E50-AD86-5E29-5B3A-17318C79CE9C}"/>
                </a:ext>
              </a:extLst>
            </p:cNvPr>
            <p:cNvCxnSpPr/>
            <p:nvPr/>
          </p:nvCxnSpPr>
          <p:spPr>
            <a:xfrm>
              <a:off x="0" y="169907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7DCC9848-DC60-F723-0C7A-23A7F5442799}"/>
                </a:ext>
              </a:extLst>
            </p:cNvPr>
            <p:cNvCxnSpPr/>
            <p:nvPr/>
          </p:nvCxnSpPr>
          <p:spPr>
            <a:xfrm>
              <a:off x="0" y="182721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0E8DDE2B-6730-81A0-B113-7E2C12D2F039}"/>
                </a:ext>
              </a:extLst>
            </p:cNvPr>
            <p:cNvCxnSpPr/>
            <p:nvPr/>
          </p:nvCxnSpPr>
          <p:spPr>
            <a:xfrm>
              <a:off x="0" y="195536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8003AAB-BE9F-F5ED-FB46-5225AB771D91}"/>
                </a:ext>
              </a:extLst>
            </p:cNvPr>
            <p:cNvCxnSpPr/>
            <p:nvPr/>
          </p:nvCxnSpPr>
          <p:spPr>
            <a:xfrm>
              <a:off x="0" y="208350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152002C-937A-9E54-BA0F-F760B1E6B19F}"/>
                </a:ext>
              </a:extLst>
            </p:cNvPr>
            <p:cNvCxnSpPr/>
            <p:nvPr/>
          </p:nvCxnSpPr>
          <p:spPr>
            <a:xfrm>
              <a:off x="0" y="221164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6F278CA-9FD2-C9FB-E500-212E47BA34D1}"/>
                </a:ext>
              </a:extLst>
            </p:cNvPr>
            <p:cNvCxnSpPr/>
            <p:nvPr/>
          </p:nvCxnSpPr>
          <p:spPr>
            <a:xfrm>
              <a:off x="0" y="233978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934C3CF5-0B27-BED1-1B2B-9054141FD852}"/>
                </a:ext>
              </a:extLst>
            </p:cNvPr>
            <p:cNvCxnSpPr/>
            <p:nvPr/>
          </p:nvCxnSpPr>
          <p:spPr>
            <a:xfrm>
              <a:off x="0" y="246793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05507AE0-EFA7-B640-5E3B-1D7860F40881}"/>
                </a:ext>
              </a:extLst>
            </p:cNvPr>
            <p:cNvCxnSpPr/>
            <p:nvPr/>
          </p:nvCxnSpPr>
          <p:spPr>
            <a:xfrm>
              <a:off x="0" y="259607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C9B14EF9-A052-5EA2-8263-FB6E198826B8}"/>
                </a:ext>
              </a:extLst>
            </p:cNvPr>
            <p:cNvCxnSpPr/>
            <p:nvPr/>
          </p:nvCxnSpPr>
          <p:spPr>
            <a:xfrm>
              <a:off x="0" y="272421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F538EB8-B08E-34DD-0617-C9F62EEAB09B}"/>
                </a:ext>
              </a:extLst>
            </p:cNvPr>
            <p:cNvCxnSpPr/>
            <p:nvPr/>
          </p:nvCxnSpPr>
          <p:spPr>
            <a:xfrm>
              <a:off x="0" y="285235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AE079522-27E0-264B-1FF0-5AB6293426B7}"/>
                </a:ext>
              </a:extLst>
            </p:cNvPr>
            <p:cNvCxnSpPr/>
            <p:nvPr/>
          </p:nvCxnSpPr>
          <p:spPr>
            <a:xfrm>
              <a:off x="0" y="298050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0384CD9F-8484-C2E7-85EF-06D462FD1861}"/>
                </a:ext>
              </a:extLst>
            </p:cNvPr>
            <p:cNvCxnSpPr/>
            <p:nvPr/>
          </p:nvCxnSpPr>
          <p:spPr>
            <a:xfrm>
              <a:off x="0" y="310864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60812163-0775-E1ED-8D99-9F774156F17F}"/>
                </a:ext>
              </a:extLst>
            </p:cNvPr>
            <p:cNvCxnSpPr/>
            <p:nvPr/>
          </p:nvCxnSpPr>
          <p:spPr>
            <a:xfrm>
              <a:off x="0" y="323678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5827AFE3-1127-F6CB-733B-7E0EC17ED076}"/>
                </a:ext>
              </a:extLst>
            </p:cNvPr>
            <p:cNvCxnSpPr/>
            <p:nvPr/>
          </p:nvCxnSpPr>
          <p:spPr>
            <a:xfrm>
              <a:off x="0" y="336492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89EAFCBA-3ED1-E46C-B6D4-9D5F59423959}"/>
                </a:ext>
              </a:extLst>
            </p:cNvPr>
            <p:cNvCxnSpPr/>
            <p:nvPr/>
          </p:nvCxnSpPr>
          <p:spPr>
            <a:xfrm>
              <a:off x="0" y="349307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2A545111-64AA-A114-3857-12BC167C7FC5}"/>
                </a:ext>
              </a:extLst>
            </p:cNvPr>
            <p:cNvCxnSpPr/>
            <p:nvPr/>
          </p:nvCxnSpPr>
          <p:spPr>
            <a:xfrm>
              <a:off x="0" y="362121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59C85187-6CE4-F94B-591F-69DCABDFF27D}"/>
                </a:ext>
              </a:extLst>
            </p:cNvPr>
            <p:cNvCxnSpPr/>
            <p:nvPr/>
          </p:nvCxnSpPr>
          <p:spPr>
            <a:xfrm>
              <a:off x="0" y="374935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7AA3399D-A459-1743-551D-28765A38BEC2}"/>
                </a:ext>
              </a:extLst>
            </p:cNvPr>
            <p:cNvCxnSpPr/>
            <p:nvPr/>
          </p:nvCxnSpPr>
          <p:spPr>
            <a:xfrm>
              <a:off x="0" y="387749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6F381920-31CE-07CA-0A5B-0FE1E39CA909}"/>
                </a:ext>
              </a:extLst>
            </p:cNvPr>
            <p:cNvCxnSpPr/>
            <p:nvPr/>
          </p:nvCxnSpPr>
          <p:spPr>
            <a:xfrm>
              <a:off x="0" y="400564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A7AF8357-128F-C8CA-7DE0-6961D5E66510}"/>
                </a:ext>
              </a:extLst>
            </p:cNvPr>
            <p:cNvCxnSpPr/>
            <p:nvPr/>
          </p:nvCxnSpPr>
          <p:spPr>
            <a:xfrm>
              <a:off x="0" y="413378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3E28DDD-DD8D-8842-57A8-3CF9D418193F}"/>
                </a:ext>
              </a:extLst>
            </p:cNvPr>
            <p:cNvCxnSpPr/>
            <p:nvPr/>
          </p:nvCxnSpPr>
          <p:spPr>
            <a:xfrm>
              <a:off x="0" y="426192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DD08F9B-3883-E133-4AC3-25D5FA66A35A}"/>
                </a:ext>
              </a:extLst>
            </p:cNvPr>
            <p:cNvCxnSpPr/>
            <p:nvPr/>
          </p:nvCxnSpPr>
          <p:spPr>
            <a:xfrm>
              <a:off x="0" y="439007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4E515D5B-632E-4375-1506-A5055C090BD3}"/>
                </a:ext>
              </a:extLst>
            </p:cNvPr>
            <p:cNvCxnSpPr/>
            <p:nvPr/>
          </p:nvCxnSpPr>
          <p:spPr>
            <a:xfrm>
              <a:off x="0" y="451821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920E2611-5A91-1C60-2658-6AA3469B6AC4}"/>
                </a:ext>
              </a:extLst>
            </p:cNvPr>
            <p:cNvCxnSpPr/>
            <p:nvPr/>
          </p:nvCxnSpPr>
          <p:spPr>
            <a:xfrm>
              <a:off x="0" y="464635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C2DB630D-945B-0691-295E-761F5BCE7C1A}"/>
                </a:ext>
              </a:extLst>
            </p:cNvPr>
            <p:cNvCxnSpPr/>
            <p:nvPr/>
          </p:nvCxnSpPr>
          <p:spPr>
            <a:xfrm>
              <a:off x="0" y="4774497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73AE5C9D-86AD-FA00-7DCD-68EE3D004B67}"/>
                </a:ext>
              </a:extLst>
            </p:cNvPr>
            <p:cNvCxnSpPr/>
            <p:nvPr/>
          </p:nvCxnSpPr>
          <p:spPr>
            <a:xfrm>
              <a:off x="0" y="490264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B993BDEB-2AAC-A6AC-2B93-303F01AC61AD}"/>
                </a:ext>
              </a:extLst>
            </p:cNvPr>
            <p:cNvCxnSpPr/>
            <p:nvPr/>
          </p:nvCxnSpPr>
          <p:spPr>
            <a:xfrm>
              <a:off x="0" y="5030782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B47D25-E7A6-CFDB-9059-3DE22E111E3B}"/>
                </a:ext>
              </a:extLst>
            </p:cNvPr>
            <p:cNvCxnSpPr/>
            <p:nvPr/>
          </p:nvCxnSpPr>
          <p:spPr>
            <a:xfrm>
              <a:off x="0" y="515892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3B51B297-6FCC-1C9A-D1B6-1DCC0F5BA149}"/>
                </a:ext>
              </a:extLst>
            </p:cNvPr>
            <p:cNvCxnSpPr/>
            <p:nvPr/>
          </p:nvCxnSpPr>
          <p:spPr>
            <a:xfrm>
              <a:off x="0" y="528706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E4562019-A223-4C95-5F97-384CC0140A90}"/>
                </a:ext>
              </a:extLst>
            </p:cNvPr>
            <p:cNvCxnSpPr/>
            <p:nvPr/>
          </p:nvCxnSpPr>
          <p:spPr>
            <a:xfrm>
              <a:off x="0" y="5415210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B087E77B-DE39-0A3E-C68F-F22D531093C0}"/>
                </a:ext>
              </a:extLst>
            </p:cNvPr>
            <p:cNvCxnSpPr/>
            <p:nvPr/>
          </p:nvCxnSpPr>
          <p:spPr>
            <a:xfrm>
              <a:off x="0" y="554335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9B8531E6-C6D1-F733-7169-00B0D1F3B62F}"/>
                </a:ext>
              </a:extLst>
            </p:cNvPr>
            <p:cNvCxnSpPr/>
            <p:nvPr/>
          </p:nvCxnSpPr>
          <p:spPr>
            <a:xfrm>
              <a:off x="0" y="5671495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5736EA79-DE28-7018-AAB4-AF9579AE2F16}"/>
                </a:ext>
              </a:extLst>
            </p:cNvPr>
            <p:cNvCxnSpPr/>
            <p:nvPr/>
          </p:nvCxnSpPr>
          <p:spPr>
            <a:xfrm>
              <a:off x="0" y="5799638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C1B59292-1DE1-B840-F896-A07103D36AFE}"/>
                </a:ext>
              </a:extLst>
            </p:cNvPr>
            <p:cNvCxnSpPr/>
            <p:nvPr/>
          </p:nvCxnSpPr>
          <p:spPr>
            <a:xfrm>
              <a:off x="0" y="592778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A321C35B-3AD5-1164-3564-64FEA539859B}"/>
                </a:ext>
              </a:extLst>
            </p:cNvPr>
            <p:cNvCxnSpPr/>
            <p:nvPr/>
          </p:nvCxnSpPr>
          <p:spPr>
            <a:xfrm>
              <a:off x="0" y="6055923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72AFD5A-60A1-C5DF-CBE0-7E1B1D8157A4}"/>
                </a:ext>
              </a:extLst>
            </p:cNvPr>
            <p:cNvCxnSpPr/>
            <p:nvPr/>
          </p:nvCxnSpPr>
          <p:spPr>
            <a:xfrm>
              <a:off x="0" y="6184066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03DC40F7-A587-7350-E2E4-C76CCB1D6410}"/>
                </a:ext>
              </a:extLst>
            </p:cNvPr>
            <p:cNvCxnSpPr/>
            <p:nvPr/>
          </p:nvCxnSpPr>
          <p:spPr>
            <a:xfrm>
              <a:off x="0" y="6312209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782AD05-E256-301A-2798-FF7098832627}"/>
                </a:ext>
              </a:extLst>
            </p:cNvPr>
            <p:cNvCxnSpPr/>
            <p:nvPr/>
          </p:nvCxnSpPr>
          <p:spPr>
            <a:xfrm>
              <a:off x="0" y="6440351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678DFD11-1ECF-E716-109D-1669DD27C337}"/>
                </a:ext>
              </a:extLst>
            </p:cNvPr>
            <p:cNvCxnSpPr/>
            <p:nvPr/>
          </p:nvCxnSpPr>
          <p:spPr>
            <a:xfrm>
              <a:off x="0" y="6568494"/>
              <a:ext cx="6096000" cy="0"/>
            </a:xfrm>
            <a:prstGeom prst="line">
              <a:avLst/>
            </a:prstGeom>
            <a:ln w="3175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8F69B57A-C239-391D-428C-229043149092}"/>
                </a:ext>
              </a:extLst>
            </p:cNvPr>
            <p:cNvCxnSpPr/>
            <p:nvPr/>
          </p:nvCxnSpPr>
          <p:spPr>
            <a:xfrm>
              <a:off x="0" y="6696636"/>
              <a:ext cx="6096000" cy="0"/>
            </a:xfrm>
            <a:prstGeom prst="line">
              <a:avLst/>
            </a:prstGeom>
            <a:ln w="3175"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830257E-48F2-61FD-E187-4686E36BE63E}"/>
                </a:ext>
              </a:extLst>
            </p:cNvPr>
            <p:cNvCxnSpPr/>
            <p:nvPr/>
          </p:nvCxnSpPr>
          <p:spPr>
            <a:xfrm>
              <a:off x="143436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A6914E1-9821-631F-B2D5-C34B419BBCA2}"/>
                </a:ext>
              </a:extLst>
            </p:cNvPr>
            <p:cNvCxnSpPr/>
            <p:nvPr/>
          </p:nvCxnSpPr>
          <p:spPr>
            <a:xfrm>
              <a:off x="25716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AAEF929-9E81-0F4E-3C1C-589DC4FA1D9B}"/>
                </a:ext>
              </a:extLst>
            </p:cNvPr>
            <p:cNvCxnSpPr/>
            <p:nvPr/>
          </p:nvCxnSpPr>
          <p:spPr>
            <a:xfrm>
              <a:off x="37089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27C1CFA-676A-BD82-D3B6-9C256C4AD6A8}"/>
                </a:ext>
              </a:extLst>
            </p:cNvPr>
            <p:cNvCxnSpPr/>
            <p:nvPr/>
          </p:nvCxnSpPr>
          <p:spPr>
            <a:xfrm>
              <a:off x="48462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85B11B05-E88F-AE2A-358E-8A47269621DE}"/>
                </a:ext>
              </a:extLst>
            </p:cNvPr>
            <p:cNvCxnSpPr/>
            <p:nvPr/>
          </p:nvCxnSpPr>
          <p:spPr>
            <a:xfrm>
              <a:off x="59835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2C06566F-C8C2-532F-8921-574E63E0995E}"/>
                </a:ext>
              </a:extLst>
            </p:cNvPr>
            <p:cNvCxnSpPr/>
            <p:nvPr/>
          </p:nvCxnSpPr>
          <p:spPr>
            <a:xfrm>
              <a:off x="71208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E9D2994F-7B43-AC87-7A9E-7ADA7F65F436}"/>
                </a:ext>
              </a:extLst>
            </p:cNvPr>
            <p:cNvCxnSpPr/>
            <p:nvPr/>
          </p:nvCxnSpPr>
          <p:spPr>
            <a:xfrm>
              <a:off x="82580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7F10B618-2F58-2722-B007-CB183979FF85}"/>
                </a:ext>
              </a:extLst>
            </p:cNvPr>
            <p:cNvCxnSpPr/>
            <p:nvPr/>
          </p:nvCxnSpPr>
          <p:spPr>
            <a:xfrm>
              <a:off x="93953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AA7F1A6E-1348-8353-6F6C-6B1B307FA5C3}"/>
                </a:ext>
              </a:extLst>
            </p:cNvPr>
            <p:cNvCxnSpPr/>
            <p:nvPr/>
          </p:nvCxnSpPr>
          <p:spPr>
            <a:xfrm>
              <a:off x="105326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6DC6929-8ABC-B6BA-34DB-9AFBE1243D87}"/>
                </a:ext>
              </a:extLst>
            </p:cNvPr>
            <p:cNvCxnSpPr/>
            <p:nvPr/>
          </p:nvCxnSpPr>
          <p:spPr>
            <a:xfrm>
              <a:off x="116699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42AA3F5C-4269-6B02-FC51-9162137887CC}"/>
                </a:ext>
              </a:extLst>
            </p:cNvPr>
            <p:cNvCxnSpPr/>
            <p:nvPr/>
          </p:nvCxnSpPr>
          <p:spPr>
            <a:xfrm>
              <a:off x="128072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65F1DB83-1935-E07A-F87B-0C5EA1B4005F}"/>
                </a:ext>
              </a:extLst>
            </p:cNvPr>
            <p:cNvCxnSpPr/>
            <p:nvPr/>
          </p:nvCxnSpPr>
          <p:spPr>
            <a:xfrm>
              <a:off x="139445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B249BF5-8CA1-5AA9-2549-6D9DC13BB4D8}"/>
                </a:ext>
              </a:extLst>
            </p:cNvPr>
            <p:cNvCxnSpPr/>
            <p:nvPr/>
          </p:nvCxnSpPr>
          <p:spPr>
            <a:xfrm>
              <a:off x="150818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50A5DA49-6A05-1058-370C-C2D5FE6C2785}"/>
                </a:ext>
              </a:extLst>
            </p:cNvPr>
            <p:cNvCxnSpPr/>
            <p:nvPr/>
          </p:nvCxnSpPr>
          <p:spPr>
            <a:xfrm>
              <a:off x="162190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B2E5ACEF-91FC-B457-70CA-B63BE99767AD}"/>
                </a:ext>
              </a:extLst>
            </p:cNvPr>
            <p:cNvCxnSpPr/>
            <p:nvPr/>
          </p:nvCxnSpPr>
          <p:spPr>
            <a:xfrm>
              <a:off x="173563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DD50EA1-FECD-0C7E-C28C-26E6DB1583A4}"/>
                </a:ext>
              </a:extLst>
            </p:cNvPr>
            <p:cNvCxnSpPr/>
            <p:nvPr/>
          </p:nvCxnSpPr>
          <p:spPr>
            <a:xfrm>
              <a:off x="184936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7524CC22-F0D6-6F5E-6F4F-8C5823916A0A}"/>
                </a:ext>
              </a:extLst>
            </p:cNvPr>
            <p:cNvCxnSpPr/>
            <p:nvPr/>
          </p:nvCxnSpPr>
          <p:spPr>
            <a:xfrm>
              <a:off x="196309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4A60B951-ED72-8088-0973-6AEAC89A463C}"/>
                </a:ext>
              </a:extLst>
            </p:cNvPr>
            <p:cNvCxnSpPr/>
            <p:nvPr/>
          </p:nvCxnSpPr>
          <p:spPr>
            <a:xfrm>
              <a:off x="207682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DB4E6EB9-378B-8CC4-E83E-E297CFA0FFCA}"/>
                </a:ext>
              </a:extLst>
            </p:cNvPr>
            <p:cNvCxnSpPr/>
            <p:nvPr/>
          </p:nvCxnSpPr>
          <p:spPr>
            <a:xfrm>
              <a:off x="219055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7818D2B4-D058-E369-D8F8-872DF8A54512}"/>
                </a:ext>
              </a:extLst>
            </p:cNvPr>
            <p:cNvCxnSpPr/>
            <p:nvPr/>
          </p:nvCxnSpPr>
          <p:spPr>
            <a:xfrm>
              <a:off x="230428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B6C1F2D3-A9CF-0CA5-BDD1-C4CBD64A2B23}"/>
                </a:ext>
              </a:extLst>
            </p:cNvPr>
            <p:cNvCxnSpPr/>
            <p:nvPr/>
          </p:nvCxnSpPr>
          <p:spPr>
            <a:xfrm>
              <a:off x="241801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CB1B45FF-6179-9D2E-365F-C03E8D42557B}"/>
                </a:ext>
              </a:extLst>
            </p:cNvPr>
            <p:cNvCxnSpPr/>
            <p:nvPr/>
          </p:nvCxnSpPr>
          <p:spPr>
            <a:xfrm>
              <a:off x="253173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425DF572-C715-0A84-0EB4-7D0B73DD5C4A}"/>
                </a:ext>
              </a:extLst>
            </p:cNvPr>
            <p:cNvCxnSpPr/>
            <p:nvPr/>
          </p:nvCxnSpPr>
          <p:spPr>
            <a:xfrm>
              <a:off x="264546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1582E792-935D-4692-E1BD-11482895639B}"/>
                </a:ext>
              </a:extLst>
            </p:cNvPr>
            <p:cNvCxnSpPr/>
            <p:nvPr/>
          </p:nvCxnSpPr>
          <p:spPr>
            <a:xfrm>
              <a:off x="275919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56F52FA9-D0F5-7642-B46D-5E45150F6287}"/>
                </a:ext>
              </a:extLst>
            </p:cNvPr>
            <p:cNvCxnSpPr/>
            <p:nvPr/>
          </p:nvCxnSpPr>
          <p:spPr>
            <a:xfrm>
              <a:off x="287292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1DF95BBD-EA74-1BAD-2018-725990038779}"/>
                </a:ext>
              </a:extLst>
            </p:cNvPr>
            <p:cNvCxnSpPr/>
            <p:nvPr/>
          </p:nvCxnSpPr>
          <p:spPr>
            <a:xfrm>
              <a:off x="298665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3D10B469-E515-9EC2-61E9-804BF11D3B8B}"/>
                </a:ext>
              </a:extLst>
            </p:cNvPr>
            <p:cNvCxnSpPr/>
            <p:nvPr/>
          </p:nvCxnSpPr>
          <p:spPr>
            <a:xfrm>
              <a:off x="310038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EA69951F-64CF-B61E-5D82-6BF39973EBCA}"/>
                </a:ext>
              </a:extLst>
            </p:cNvPr>
            <p:cNvCxnSpPr/>
            <p:nvPr/>
          </p:nvCxnSpPr>
          <p:spPr>
            <a:xfrm>
              <a:off x="321411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3F21BA8F-1ED3-8BE4-ED6E-2AF6D735E858}"/>
                </a:ext>
              </a:extLst>
            </p:cNvPr>
            <p:cNvCxnSpPr/>
            <p:nvPr/>
          </p:nvCxnSpPr>
          <p:spPr>
            <a:xfrm>
              <a:off x="332784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29EB6898-AFA5-9980-6C10-D7B960D04345}"/>
                </a:ext>
              </a:extLst>
            </p:cNvPr>
            <p:cNvCxnSpPr/>
            <p:nvPr/>
          </p:nvCxnSpPr>
          <p:spPr>
            <a:xfrm>
              <a:off x="344156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9318FD57-7C1A-E211-8148-7182BDD4A53B}"/>
                </a:ext>
              </a:extLst>
            </p:cNvPr>
            <p:cNvCxnSpPr/>
            <p:nvPr/>
          </p:nvCxnSpPr>
          <p:spPr>
            <a:xfrm>
              <a:off x="355529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A7ED4F17-1043-331A-B446-605A579F4C0A}"/>
                </a:ext>
              </a:extLst>
            </p:cNvPr>
            <p:cNvCxnSpPr/>
            <p:nvPr/>
          </p:nvCxnSpPr>
          <p:spPr>
            <a:xfrm>
              <a:off x="366902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76205F62-2B09-489D-1954-D69F78B7CBC4}"/>
                </a:ext>
              </a:extLst>
            </p:cNvPr>
            <p:cNvCxnSpPr/>
            <p:nvPr/>
          </p:nvCxnSpPr>
          <p:spPr>
            <a:xfrm>
              <a:off x="378275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D8860B5F-470F-DBCA-D040-41C41E1A6200}"/>
                </a:ext>
              </a:extLst>
            </p:cNvPr>
            <p:cNvCxnSpPr/>
            <p:nvPr/>
          </p:nvCxnSpPr>
          <p:spPr>
            <a:xfrm>
              <a:off x="389648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9936F8B2-BDC4-B169-1B04-2546352CC0B2}"/>
                </a:ext>
              </a:extLst>
            </p:cNvPr>
            <p:cNvCxnSpPr/>
            <p:nvPr/>
          </p:nvCxnSpPr>
          <p:spPr>
            <a:xfrm>
              <a:off x="401021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409F02FC-2277-8B08-E8B6-7F324510204E}"/>
                </a:ext>
              </a:extLst>
            </p:cNvPr>
            <p:cNvCxnSpPr/>
            <p:nvPr/>
          </p:nvCxnSpPr>
          <p:spPr>
            <a:xfrm>
              <a:off x="412394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0C21E818-0F9D-BB44-63F1-032CFE84F526}"/>
                </a:ext>
              </a:extLst>
            </p:cNvPr>
            <p:cNvCxnSpPr/>
            <p:nvPr/>
          </p:nvCxnSpPr>
          <p:spPr>
            <a:xfrm>
              <a:off x="423767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ED07A098-1FB6-54E4-7C64-F978A9A5BCE0}"/>
                </a:ext>
              </a:extLst>
            </p:cNvPr>
            <p:cNvCxnSpPr/>
            <p:nvPr/>
          </p:nvCxnSpPr>
          <p:spPr>
            <a:xfrm>
              <a:off x="435139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B5C50D87-BD86-BCEE-99EC-4347E9473533}"/>
                </a:ext>
              </a:extLst>
            </p:cNvPr>
            <p:cNvCxnSpPr/>
            <p:nvPr/>
          </p:nvCxnSpPr>
          <p:spPr>
            <a:xfrm>
              <a:off x="446512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D1196976-6907-A07E-B886-DDA03677B94B}"/>
                </a:ext>
              </a:extLst>
            </p:cNvPr>
            <p:cNvCxnSpPr/>
            <p:nvPr/>
          </p:nvCxnSpPr>
          <p:spPr>
            <a:xfrm>
              <a:off x="4578857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FA89BC98-EBD9-D367-F923-95A4EC96AA0E}"/>
                </a:ext>
              </a:extLst>
            </p:cNvPr>
            <p:cNvCxnSpPr/>
            <p:nvPr/>
          </p:nvCxnSpPr>
          <p:spPr>
            <a:xfrm>
              <a:off x="469258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E37607BF-47D2-3D34-B806-616BC5E17F75}"/>
                </a:ext>
              </a:extLst>
            </p:cNvPr>
            <p:cNvCxnSpPr/>
            <p:nvPr/>
          </p:nvCxnSpPr>
          <p:spPr>
            <a:xfrm>
              <a:off x="480631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D4309EED-B339-9B33-F0E1-B26D0311B6C5}"/>
                </a:ext>
              </a:extLst>
            </p:cNvPr>
            <p:cNvCxnSpPr/>
            <p:nvPr/>
          </p:nvCxnSpPr>
          <p:spPr>
            <a:xfrm>
              <a:off x="4920043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9EB59B40-411C-0A79-18C1-496B2D66868E}"/>
                </a:ext>
              </a:extLst>
            </p:cNvPr>
            <p:cNvCxnSpPr/>
            <p:nvPr/>
          </p:nvCxnSpPr>
          <p:spPr>
            <a:xfrm>
              <a:off x="5033771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CF94E75-A54B-A6D1-B6B1-BB7209E8A790}"/>
                </a:ext>
              </a:extLst>
            </p:cNvPr>
            <p:cNvCxnSpPr/>
            <p:nvPr/>
          </p:nvCxnSpPr>
          <p:spPr>
            <a:xfrm>
              <a:off x="5147500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60CB1AA6-B94E-5EB4-02B6-6F382AF58347}"/>
                </a:ext>
              </a:extLst>
            </p:cNvPr>
            <p:cNvCxnSpPr/>
            <p:nvPr/>
          </p:nvCxnSpPr>
          <p:spPr>
            <a:xfrm>
              <a:off x="5261229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EF616977-F726-1395-CBA5-405454468322}"/>
                </a:ext>
              </a:extLst>
            </p:cNvPr>
            <p:cNvCxnSpPr/>
            <p:nvPr/>
          </p:nvCxnSpPr>
          <p:spPr>
            <a:xfrm>
              <a:off x="5374958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12F6C73D-45B9-8624-3D64-D7D33D3A17C9}"/>
                </a:ext>
              </a:extLst>
            </p:cNvPr>
            <p:cNvCxnSpPr/>
            <p:nvPr/>
          </p:nvCxnSpPr>
          <p:spPr>
            <a:xfrm>
              <a:off x="5488686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E44E6FAE-5799-C166-E719-CDD6B886ABD8}"/>
                </a:ext>
              </a:extLst>
            </p:cNvPr>
            <p:cNvCxnSpPr/>
            <p:nvPr/>
          </p:nvCxnSpPr>
          <p:spPr>
            <a:xfrm>
              <a:off x="5602415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03115790-C19F-E55E-12C3-DBA2D0537022}"/>
                </a:ext>
              </a:extLst>
            </p:cNvPr>
            <p:cNvCxnSpPr/>
            <p:nvPr/>
          </p:nvCxnSpPr>
          <p:spPr>
            <a:xfrm>
              <a:off x="5716144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8C8CCC0A-1F11-29B1-CED8-538082A9EE84}"/>
                </a:ext>
              </a:extLst>
            </p:cNvPr>
            <p:cNvCxnSpPr/>
            <p:nvPr/>
          </p:nvCxnSpPr>
          <p:spPr>
            <a:xfrm>
              <a:off x="5829872" y="0"/>
              <a:ext cx="0" cy="6858000"/>
            </a:xfrm>
            <a:prstGeom prst="line">
              <a:avLst/>
            </a:prstGeom>
            <a:ln w="6350" cap="flat" cmpd="sng" algn="ctr">
              <a:solidFill>
                <a:srgbClr val="D9E3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129E0D9E-1255-16C0-14BF-3360B2A6A6D0}"/>
                </a:ext>
              </a:extLst>
            </p:cNvPr>
            <p:cNvCxnSpPr/>
            <p:nvPr/>
          </p:nvCxnSpPr>
          <p:spPr>
            <a:xfrm>
              <a:off x="5943601" y="0"/>
              <a:ext cx="0" cy="6858000"/>
            </a:xfrm>
            <a:prstGeom prst="line">
              <a:avLst/>
            </a:prstGeom>
            <a:ln>
              <a:solidFill>
                <a:srgbClr val="D9E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EC189F6-5080-C2B0-78DF-18C3025E307C}"/>
              </a:ext>
            </a:extLst>
          </p:cNvPr>
          <p:cNvSpPr/>
          <p:nvPr/>
        </p:nvSpPr>
        <p:spPr>
          <a:xfrm>
            <a:off x="825809" y="1638511"/>
            <a:ext cx="10516822" cy="4501214"/>
          </a:xfrm>
          <a:prstGeom prst="roundRect">
            <a:avLst>
              <a:gd name="adj" fmla="val 6751"/>
            </a:avLst>
          </a:prstGeom>
          <a:solidFill>
            <a:schemeClr val="bg1"/>
          </a:solidFill>
          <a:ln>
            <a:noFill/>
          </a:ln>
          <a:effectLst>
            <a:outerShdw blurRad="190500" dist="254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D99E8616-5A05-F07A-8CC2-D1AE0E9F1A66}"/>
              </a:ext>
            </a:extLst>
          </p:cNvPr>
          <p:cNvSpPr txBox="1"/>
          <p:nvPr/>
        </p:nvSpPr>
        <p:spPr>
          <a:xfrm>
            <a:off x="4169229" y="465451"/>
            <a:ext cx="3853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E7CA8"/>
                </a:solidFill>
                <a:cs typeface="+mn-ea"/>
                <a:sym typeface="+mn-lt"/>
              </a:rPr>
              <a:t>目</a:t>
            </a:r>
            <a:r>
              <a:rPr lang="zh-CN" altLang="en-US" sz="3600" b="1" dirty="0">
                <a:gradFill>
                  <a:gsLst>
                    <a:gs pos="30000">
                      <a:srgbClr val="0D4E81"/>
                    </a:gs>
                    <a:gs pos="100000">
                      <a:srgbClr val="037FBD"/>
                    </a:gs>
                  </a:gsLst>
                  <a:lin ang="2700000" scaled="1"/>
                </a:gradFill>
                <a:cs typeface="+mn-ea"/>
                <a:sym typeface="+mn-lt"/>
              </a:rPr>
              <a:t>  </a:t>
            </a:r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录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dirty="0">
                <a:solidFill>
                  <a:srgbClr val="1E7CA8"/>
                </a:solidFill>
                <a:cs typeface="+mn-ea"/>
                <a:sym typeface="+mn-lt"/>
              </a:rPr>
              <a:t>cont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ents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6B608170-DF55-E4C7-2589-7F4D7DF7E60D}"/>
              </a:ext>
            </a:extLst>
          </p:cNvPr>
          <p:cNvGrpSpPr/>
          <p:nvPr/>
        </p:nvGrpSpPr>
        <p:grpSpPr>
          <a:xfrm>
            <a:off x="5317674" y="436197"/>
            <a:ext cx="190500" cy="135318"/>
            <a:chOff x="5372100" y="500744"/>
            <a:chExt cx="190500" cy="135318"/>
          </a:xfrm>
        </p:grpSpPr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8DA18C3-A6BF-95A1-B407-4CC98EDC409A}"/>
                </a:ext>
              </a:extLst>
            </p:cNvPr>
            <p:cNvCxnSpPr/>
            <p:nvPr/>
          </p:nvCxnSpPr>
          <p:spPr>
            <a:xfrm>
              <a:off x="5372100" y="500744"/>
              <a:ext cx="190500" cy="0"/>
            </a:xfrm>
            <a:prstGeom prst="line">
              <a:avLst/>
            </a:prstGeom>
            <a:ln>
              <a:solidFill>
                <a:srgbClr val="0D4E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41DF0CE7-724E-C7AE-285E-CC3E86B665C0}"/>
                </a:ext>
              </a:extLst>
            </p:cNvPr>
            <p:cNvCxnSpPr/>
            <p:nvPr/>
          </p:nvCxnSpPr>
          <p:spPr>
            <a:xfrm>
              <a:off x="5372100" y="500744"/>
              <a:ext cx="0" cy="135318"/>
            </a:xfrm>
            <a:prstGeom prst="line">
              <a:avLst/>
            </a:prstGeom>
            <a:ln>
              <a:solidFill>
                <a:srgbClr val="0D4E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CF9C22EF-98EE-04F9-07C1-D9FC51340CE8}"/>
              </a:ext>
            </a:extLst>
          </p:cNvPr>
          <p:cNvGrpSpPr/>
          <p:nvPr/>
        </p:nvGrpSpPr>
        <p:grpSpPr>
          <a:xfrm flipH="1" flipV="1">
            <a:off x="6697438" y="1313308"/>
            <a:ext cx="190500" cy="135318"/>
            <a:chOff x="5372100" y="500744"/>
            <a:chExt cx="190500" cy="135318"/>
          </a:xfrm>
        </p:grpSpPr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9C270C1D-A035-7DD3-946F-FD936C2166AE}"/>
                </a:ext>
              </a:extLst>
            </p:cNvPr>
            <p:cNvCxnSpPr/>
            <p:nvPr/>
          </p:nvCxnSpPr>
          <p:spPr>
            <a:xfrm>
              <a:off x="5372100" y="500744"/>
              <a:ext cx="190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D6A3CBE2-B3B4-E125-B322-35D87954C812}"/>
                </a:ext>
              </a:extLst>
            </p:cNvPr>
            <p:cNvCxnSpPr/>
            <p:nvPr/>
          </p:nvCxnSpPr>
          <p:spPr>
            <a:xfrm>
              <a:off x="5372100" y="500744"/>
              <a:ext cx="0" cy="1353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文本框 173">
            <a:extLst>
              <a:ext uri="{FF2B5EF4-FFF2-40B4-BE49-F238E27FC236}">
                <a16:creationId xmlns:a16="http://schemas.microsoft.com/office/drawing/2014/main" id="{3719B0F1-B2DD-E593-51C1-DC60D375E6DF}"/>
              </a:ext>
            </a:extLst>
          </p:cNvPr>
          <p:cNvSpPr txBox="1"/>
          <p:nvPr/>
        </p:nvSpPr>
        <p:spPr>
          <a:xfrm>
            <a:off x="8399934" y="2545206"/>
            <a:ext cx="1992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03</a:t>
            </a:r>
            <a:endParaRPr lang="zh-CN" altLang="en-US" sz="66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36759098-5B2B-CA02-1768-5140FD01BA50}"/>
              </a:ext>
            </a:extLst>
          </p:cNvPr>
          <p:cNvSpPr txBox="1"/>
          <p:nvPr/>
        </p:nvSpPr>
        <p:spPr>
          <a:xfrm>
            <a:off x="1677617" y="4711770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Hadoop</a:t>
            </a:r>
            <a:r>
              <a:rPr lang="zh-CN" altLang="en-US" sz="2800" b="1" dirty="0">
                <a:solidFill>
                  <a:srgbClr val="1E7CA8"/>
                </a:solidFill>
                <a:cs typeface="+mn-ea"/>
                <a:sym typeface="+mn-lt"/>
              </a:rPr>
              <a:t>总框架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B23429F0-053D-F00F-83EB-869FC184C1A5}"/>
              </a:ext>
            </a:extLst>
          </p:cNvPr>
          <p:cNvSpPr txBox="1"/>
          <p:nvPr/>
        </p:nvSpPr>
        <p:spPr>
          <a:xfrm>
            <a:off x="2194690" y="2831456"/>
            <a:ext cx="1992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01</a:t>
            </a:r>
            <a:endParaRPr lang="zh-CN" altLang="en-US" sz="120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24A5F8D5-828B-3DF1-3A16-0FB07309529F}"/>
              </a:ext>
            </a:extLst>
          </p:cNvPr>
          <p:cNvSpPr txBox="1"/>
          <p:nvPr/>
        </p:nvSpPr>
        <p:spPr>
          <a:xfrm>
            <a:off x="4402550" y="3883188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HDFS</a:t>
            </a:r>
            <a:endParaRPr lang="zh-CN" altLang="en-US" sz="2800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8C819254-EEB3-C7AB-A524-D738FE4E00FC}"/>
              </a:ext>
            </a:extLst>
          </p:cNvPr>
          <p:cNvSpPr txBox="1"/>
          <p:nvPr/>
        </p:nvSpPr>
        <p:spPr>
          <a:xfrm>
            <a:off x="5297312" y="2543995"/>
            <a:ext cx="1992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ln>
                  <a:solidFill>
                    <a:schemeClr val="accent5">
                      <a:lumMod val="50000"/>
                    </a:schemeClr>
                  </a:solidFill>
                </a:ln>
                <a:noFill/>
                <a:cs typeface="+mn-ea"/>
                <a:sym typeface="+mn-lt"/>
              </a:rPr>
              <a:t>02</a:t>
            </a:r>
            <a:endParaRPr lang="zh-CN" altLang="en-US" sz="6600" i="1" dirty="0">
              <a:ln>
                <a:solidFill>
                  <a:schemeClr val="accent5">
                    <a:lumMod val="50000"/>
                  </a:schemeClr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A9BB2A48-2680-0A1B-9EEF-818E9AD868C6}"/>
              </a:ext>
            </a:extLst>
          </p:cNvPr>
          <p:cNvSpPr txBox="1"/>
          <p:nvPr/>
        </p:nvSpPr>
        <p:spPr>
          <a:xfrm>
            <a:off x="7428779" y="3898961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E7CA8"/>
                </a:solidFill>
                <a:cs typeface="+mn-ea"/>
                <a:sym typeface="+mn-lt"/>
              </a:rPr>
              <a:t>MapReduce</a:t>
            </a:r>
            <a:endParaRPr lang="zh-CN" altLang="en-US" sz="2800" b="1" dirty="0">
              <a:solidFill>
                <a:srgbClr val="1E7CA8"/>
              </a:solidFill>
              <a:cs typeface="+mn-ea"/>
              <a:sym typeface="+mn-lt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778FDC5B-DBA2-7B26-5802-AE2733E16693}"/>
              </a:ext>
            </a:extLst>
          </p:cNvPr>
          <p:cNvSpPr/>
          <p:nvPr/>
        </p:nvSpPr>
        <p:spPr>
          <a:xfrm flipH="1">
            <a:off x="-3073822" y="-100208"/>
            <a:ext cx="16040811" cy="7254672"/>
          </a:xfrm>
          <a:custGeom>
            <a:avLst/>
            <a:gdLst>
              <a:gd name="connsiteX0" fmla="*/ 0 w 16040811"/>
              <a:gd name="connsiteY0" fmla="*/ 0 h 7254672"/>
              <a:gd name="connsiteX1" fmla="*/ 3376078 w 16040811"/>
              <a:gd name="connsiteY1" fmla="*/ 0 h 7254672"/>
              <a:gd name="connsiteX2" fmla="*/ 3376078 w 16040811"/>
              <a:gd name="connsiteY2" fmla="*/ 10133 h 7254672"/>
              <a:gd name="connsiteX3" fmla="*/ 16040811 w 16040811"/>
              <a:gd name="connsiteY3" fmla="*/ 10133 h 7254672"/>
              <a:gd name="connsiteX4" fmla="*/ 16040811 w 16040811"/>
              <a:gd name="connsiteY4" fmla="*/ 7254672 h 7254672"/>
              <a:gd name="connsiteX5" fmla="*/ 3376078 w 16040811"/>
              <a:gd name="connsiteY5" fmla="*/ 7254672 h 7254672"/>
              <a:gd name="connsiteX6" fmla="*/ 3376078 w 16040811"/>
              <a:gd name="connsiteY6" fmla="*/ 7244539 h 7254672"/>
              <a:gd name="connsiteX7" fmla="*/ 0 w 16040811"/>
              <a:gd name="connsiteY7" fmla="*/ 7244539 h 7254672"/>
              <a:gd name="connsiteX8" fmla="*/ 0 w 16040811"/>
              <a:gd name="connsiteY8" fmla="*/ 0 h 7254672"/>
              <a:gd name="connsiteX9" fmla="*/ 9650069 w 16040811"/>
              <a:gd name="connsiteY9" fmla="*/ 2642810 h 7254672"/>
              <a:gd name="connsiteX10" fmla="*/ 7793453 w 16040811"/>
              <a:gd name="connsiteY10" fmla="*/ 4382219 h 7254672"/>
              <a:gd name="connsiteX11" fmla="*/ 9650069 w 16040811"/>
              <a:gd name="connsiteY11" fmla="*/ 6121628 h 7254672"/>
              <a:gd name="connsiteX12" fmla="*/ 11506685 w 16040811"/>
              <a:gd name="connsiteY12" fmla="*/ 4382219 h 7254672"/>
              <a:gd name="connsiteX13" fmla="*/ 9650069 w 16040811"/>
              <a:gd name="connsiteY13" fmla="*/ 2642810 h 725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040811" h="7254672">
                <a:moveTo>
                  <a:pt x="0" y="0"/>
                </a:moveTo>
                <a:lnTo>
                  <a:pt x="3376078" y="0"/>
                </a:lnTo>
                <a:lnTo>
                  <a:pt x="3376078" y="10133"/>
                </a:lnTo>
                <a:lnTo>
                  <a:pt x="16040811" y="10133"/>
                </a:lnTo>
                <a:lnTo>
                  <a:pt x="16040811" y="7254672"/>
                </a:lnTo>
                <a:lnTo>
                  <a:pt x="3376078" y="7254672"/>
                </a:lnTo>
                <a:lnTo>
                  <a:pt x="3376078" y="7244539"/>
                </a:lnTo>
                <a:lnTo>
                  <a:pt x="0" y="7244539"/>
                </a:lnTo>
                <a:lnTo>
                  <a:pt x="0" y="0"/>
                </a:lnTo>
                <a:close/>
                <a:moveTo>
                  <a:pt x="9650069" y="2642810"/>
                </a:moveTo>
                <a:cubicBezTo>
                  <a:pt x="8624689" y="2642810"/>
                  <a:pt x="7793453" y="3421570"/>
                  <a:pt x="7793453" y="4382219"/>
                </a:cubicBezTo>
                <a:cubicBezTo>
                  <a:pt x="7793453" y="5342868"/>
                  <a:pt x="8624689" y="6121628"/>
                  <a:pt x="9650069" y="6121628"/>
                </a:cubicBezTo>
                <a:cubicBezTo>
                  <a:pt x="10675449" y="6121628"/>
                  <a:pt x="11506685" y="5342868"/>
                  <a:pt x="11506685" y="4382219"/>
                </a:cubicBezTo>
                <a:cubicBezTo>
                  <a:pt x="11506685" y="3421570"/>
                  <a:pt x="10675449" y="2642810"/>
                  <a:pt x="9650069" y="2642810"/>
                </a:cubicBezTo>
                <a:close/>
              </a:path>
            </a:pathLst>
          </a:cu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2880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id="{828E7E28-BAE6-F4BF-6C3C-52ACFD443B4F}"/>
              </a:ext>
            </a:extLst>
          </p:cNvPr>
          <p:cNvGrpSpPr/>
          <p:nvPr/>
        </p:nvGrpSpPr>
        <p:grpSpPr>
          <a:xfrm rot="16200000">
            <a:off x="5011732" y="-1232935"/>
            <a:ext cx="936948" cy="4301662"/>
            <a:chOff x="8961121" y="-113211"/>
            <a:chExt cx="1080000" cy="322172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2DB6765-9A07-59B0-2876-3178777F02A8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B6AF8004-6C8C-92B1-922B-B7E56D324AEC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DBB019CA-5C52-F543-F7CF-C01F76B4BBEC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74B88AA0-E94D-ABD7-253E-87F2BDEA667C}"/>
              </a:ext>
            </a:extLst>
          </p:cNvPr>
          <p:cNvSpPr/>
          <p:nvPr/>
        </p:nvSpPr>
        <p:spPr>
          <a:xfrm>
            <a:off x="3903954" y="3459087"/>
            <a:ext cx="1576252" cy="1018902"/>
          </a:xfrm>
          <a:prstGeom prst="rect">
            <a:avLst/>
          </a:prstGeom>
          <a:solidFill>
            <a:srgbClr val="EC922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9B0873-99C1-5377-6B96-44F9608F2717}"/>
              </a:ext>
            </a:extLst>
          </p:cNvPr>
          <p:cNvGrpSpPr/>
          <p:nvPr/>
        </p:nvGrpSpPr>
        <p:grpSpPr>
          <a:xfrm rot="16200000">
            <a:off x="1414471" y="-1232934"/>
            <a:ext cx="1229624" cy="4301662"/>
            <a:chOff x="8961121" y="-113211"/>
            <a:chExt cx="1080000" cy="3221722"/>
          </a:xfrm>
          <a:gradFill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</a:gra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06A8F7C-A7C1-0341-76A7-28A61F7E9F9C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5D2E16EA-B557-C280-CE37-1E4421508CE8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9B0227B8-E5E2-8791-A7E1-ABC92BEDEBF9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" name="图表 11"/>
          <p:cNvGraphicFramePr/>
          <p:nvPr/>
        </p:nvGraphicFramePr>
        <p:xfrm>
          <a:off x="201975" y="3959681"/>
          <a:ext cx="3623733" cy="212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98070" y="656288"/>
            <a:ext cx="31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Hadoop</a:t>
            </a:r>
            <a:r>
              <a:rPr lang="zh-CN" altLang="en-US" sz="2800" b="1" dirty="0">
                <a:cs typeface="+mn-ea"/>
                <a:sym typeface="+mn-lt"/>
              </a:rPr>
              <a:t>总体框架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0129085-D9DD-8FFA-ADC1-22EB05F161A8}"/>
              </a:ext>
            </a:extLst>
          </p:cNvPr>
          <p:cNvSpPr/>
          <p:nvPr/>
        </p:nvSpPr>
        <p:spPr>
          <a:xfrm>
            <a:off x="1225715" y="3606479"/>
            <a:ext cx="1576252" cy="1018902"/>
          </a:xfrm>
          <a:prstGeom prst="rect">
            <a:avLst/>
          </a:prstGeom>
          <a:solidFill>
            <a:srgbClr val="F2DF9D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F5B1468-D051-4367-FF38-422023AFBD0C}"/>
              </a:ext>
            </a:extLst>
          </p:cNvPr>
          <p:cNvSpPr/>
          <p:nvPr/>
        </p:nvSpPr>
        <p:spPr>
          <a:xfrm>
            <a:off x="3668339" y="3603760"/>
            <a:ext cx="1576252" cy="1018902"/>
          </a:xfrm>
          <a:prstGeom prst="rect">
            <a:avLst/>
          </a:prstGeom>
          <a:solidFill>
            <a:srgbClr val="EC922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F8C0825-3B9B-3530-7F11-8C7C86F52A6F}"/>
              </a:ext>
            </a:extLst>
          </p:cNvPr>
          <p:cNvSpPr/>
          <p:nvPr/>
        </p:nvSpPr>
        <p:spPr>
          <a:xfrm>
            <a:off x="1225715" y="5182810"/>
            <a:ext cx="1576252" cy="1018902"/>
          </a:xfrm>
          <a:prstGeom prst="rect">
            <a:avLst/>
          </a:prstGeom>
          <a:solidFill>
            <a:srgbClr val="91C3E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6E89E34-2121-1E1D-73D6-918F6D8E6B26}"/>
              </a:ext>
            </a:extLst>
          </p:cNvPr>
          <p:cNvSpPr/>
          <p:nvPr/>
        </p:nvSpPr>
        <p:spPr>
          <a:xfrm>
            <a:off x="3668339" y="5182810"/>
            <a:ext cx="1576252" cy="1018902"/>
          </a:xfrm>
          <a:prstGeom prst="rect">
            <a:avLst/>
          </a:prstGeom>
          <a:solidFill>
            <a:srgbClr val="78C14F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FAF7C95-C2FF-46A5-B8D9-C09B87BD704A}"/>
              </a:ext>
            </a:extLst>
          </p:cNvPr>
          <p:cNvGrpSpPr/>
          <p:nvPr/>
        </p:nvGrpSpPr>
        <p:grpSpPr>
          <a:xfrm>
            <a:off x="2380202" y="1683691"/>
            <a:ext cx="1759367" cy="1523730"/>
            <a:chOff x="2507833" y="1958178"/>
            <a:chExt cx="1582917" cy="1386690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10314637-4881-75FD-1B77-F8C874B5B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7833" y="1958178"/>
              <a:ext cx="1582917" cy="1386690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763F8EF-5F64-BF95-C2F3-72822ABD5E74}"/>
                </a:ext>
              </a:extLst>
            </p:cNvPr>
            <p:cNvSpPr/>
            <p:nvPr/>
          </p:nvSpPr>
          <p:spPr>
            <a:xfrm>
              <a:off x="2832285" y="2708366"/>
              <a:ext cx="934011" cy="390022"/>
            </a:xfrm>
            <a:prstGeom prst="rect">
              <a:avLst/>
            </a:prstGeom>
            <a:solidFill>
              <a:srgbClr val="F4C9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4D0F2902-D000-D9ED-3301-D2A0FF240636}"/>
              </a:ext>
            </a:extLst>
          </p:cNvPr>
          <p:cNvSpPr/>
          <p:nvPr/>
        </p:nvSpPr>
        <p:spPr>
          <a:xfrm>
            <a:off x="4139569" y="3329273"/>
            <a:ext cx="1576252" cy="1018902"/>
          </a:xfrm>
          <a:prstGeom prst="rect">
            <a:avLst/>
          </a:prstGeom>
          <a:solidFill>
            <a:srgbClr val="EC922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0A2AE73-43F2-75A8-9AEC-E11E10AA4310}"/>
              </a:ext>
            </a:extLst>
          </p:cNvPr>
          <p:cNvSpPr txBox="1"/>
          <p:nvPr/>
        </p:nvSpPr>
        <p:spPr>
          <a:xfrm>
            <a:off x="2692906" y="2508017"/>
            <a:ext cx="113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400MB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3825AA4-5136-0D6F-31B3-E21A40B0572D}"/>
              </a:ext>
            </a:extLst>
          </p:cNvPr>
          <p:cNvSpPr txBox="1"/>
          <p:nvPr/>
        </p:nvSpPr>
        <p:spPr>
          <a:xfrm>
            <a:off x="1517322" y="3837829"/>
            <a:ext cx="136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BlockA</a:t>
            </a:r>
            <a:endParaRPr lang="en-US" altLang="zh-CN" dirty="0"/>
          </a:p>
          <a:p>
            <a:r>
              <a:rPr lang="en-US" altLang="zh-CN" dirty="0"/>
              <a:t>128MB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8421A62-ADC5-9EFF-1488-DD767DF5BB28}"/>
              </a:ext>
            </a:extLst>
          </p:cNvPr>
          <p:cNvSpPr txBox="1"/>
          <p:nvPr/>
        </p:nvSpPr>
        <p:spPr>
          <a:xfrm>
            <a:off x="3903954" y="3846517"/>
            <a:ext cx="136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BlockB</a:t>
            </a:r>
            <a:endParaRPr lang="en-US" altLang="zh-CN" dirty="0"/>
          </a:p>
          <a:p>
            <a:r>
              <a:rPr lang="en-US" altLang="zh-CN" dirty="0"/>
              <a:t>128MB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579A6DD-7C47-70B2-B058-F41CDE95042D}"/>
              </a:ext>
            </a:extLst>
          </p:cNvPr>
          <p:cNvSpPr txBox="1"/>
          <p:nvPr/>
        </p:nvSpPr>
        <p:spPr>
          <a:xfrm>
            <a:off x="1467072" y="5413440"/>
            <a:ext cx="136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BlockC</a:t>
            </a:r>
            <a:endParaRPr lang="en-US" altLang="zh-CN" dirty="0"/>
          </a:p>
          <a:p>
            <a:r>
              <a:rPr lang="en-US" altLang="zh-CN" dirty="0"/>
              <a:t>128MB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78B2A4A-5FF2-8151-E3B3-DE5DBC6FAE9D}"/>
              </a:ext>
            </a:extLst>
          </p:cNvPr>
          <p:cNvSpPr txBox="1"/>
          <p:nvPr/>
        </p:nvSpPr>
        <p:spPr>
          <a:xfrm>
            <a:off x="3861817" y="5433529"/>
            <a:ext cx="136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BlockD</a:t>
            </a:r>
            <a:endParaRPr lang="en-US" altLang="zh-CN" dirty="0"/>
          </a:p>
          <a:p>
            <a:r>
              <a:rPr lang="en-US" altLang="zh-CN" dirty="0"/>
              <a:t>128MB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8292795-85EC-0AC6-D857-0D48CA13DDCB}"/>
              </a:ext>
            </a:extLst>
          </p:cNvPr>
          <p:cNvSpPr txBox="1"/>
          <p:nvPr/>
        </p:nvSpPr>
        <p:spPr>
          <a:xfrm>
            <a:off x="5715821" y="1604832"/>
            <a:ext cx="62405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一台计算机不支持存储海量数据，故采用分布式存储，存储在多台设备。这一过程采用</a:t>
            </a:r>
            <a:r>
              <a:rPr lang="zh-CN" altLang="en-US" sz="2800" b="1" dirty="0"/>
              <a:t>区块</a:t>
            </a:r>
            <a:r>
              <a:rPr lang="zh-CN" altLang="en-US" sz="2000" dirty="0"/>
              <a:t>技术；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把</a:t>
            </a:r>
            <a:r>
              <a:rPr lang="en-US" altLang="zh-CN" sz="2000" dirty="0"/>
              <a:t>400MB</a:t>
            </a:r>
            <a:r>
              <a:rPr lang="zh-CN" altLang="en-US" sz="2000" dirty="0"/>
              <a:t>的小电影分成</a:t>
            </a:r>
            <a:r>
              <a:rPr lang="en-US" altLang="zh-CN" sz="2800" b="1" dirty="0"/>
              <a:t>128MB</a:t>
            </a:r>
            <a:r>
              <a:rPr lang="zh-CN" altLang="en-US" sz="2800" b="1" dirty="0"/>
              <a:t>的区块</a:t>
            </a:r>
            <a:r>
              <a:rPr lang="zh-CN" altLang="en-US" sz="2000" dirty="0"/>
              <a:t>，就生成</a:t>
            </a:r>
            <a:r>
              <a:rPr lang="en-US" altLang="zh-CN" sz="2000" dirty="0"/>
              <a:t>4</a:t>
            </a:r>
            <a:r>
              <a:rPr lang="zh-CN" altLang="en-US" sz="2000" dirty="0"/>
              <a:t>个区块（最后一个区块消耗存储</a:t>
            </a:r>
            <a:r>
              <a:rPr lang="en-US" altLang="zh-CN" sz="2000" dirty="0"/>
              <a:t>16MB,</a:t>
            </a:r>
            <a:r>
              <a:rPr lang="zh-CN" altLang="en-US" sz="2000" dirty="0"/>
              <a:t>但该区块剩余</a:t>
            </a:r>
            <a:r>
              <a:rPr lang="en-US" altLang="zh-CN" sz="2000" dirty="0"/>
              <a:t>112MB</a:t>
            </a:r>
            <a:r>
              <a:rPr lang="zh-CN" altLang="en-US" sz="2000" dirty="0"/>
              <a:t>空间不再存储其他文件）；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这些区块可能放在同一台设备也可能放在</a:t>
            </a:r>
            <a:r>
              <a:rPr lang="zh-CN" altLang="en-US" sz="2800" b="1" dirty="0"/>
              <a:t>不同设备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为了防止某些区块数据损坏，</a:t>
            </a:r>
            <a:r>
              <a:rPr lang="zh-CN" altLang="en-US" sz="2800" b="1" dirty="0"/>
              <a:t>备份区块</a:t>
            </a:r>
            <a:r>
              <a:rPr lang="zh-CN" altLang="en-US" sz="2000" dirty="0"/>
              <a:t>多复制几份存储是必要的。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比如将区块</a:t>
            </a:r>
            <a:r>
              <a:rPr lang="en-US" altLang="zh-CN" sz="2000" dirty="0"/>
              <a:t>B</a:t>
            </a:r>
            <a:r>
              <a:rPr lang="zh-CN" altLang="en-US" sz="2800" b="1" dirty="0"/>
              <a:t>复制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份</a:t>
            </a:r>
            <a:r>
              <a:rPr lang="zh-CN" altLang="en-US" sz="2000" dirty="0"/>
              <a:t>存储在不同设备中，</a:t>
            </a:r>
            <a:endParaRPr lang="en-US" altLang="zh-CN" sz="2000" dirty="0"/>
          </a:p>
          <a:p>
            <a:r>
              <a:rPr lang="zh-CN" altLang="en-US" sz="2000" dirty="0"/>
              <a:t>因此在</a:t>
            </a:r>
            <a:r>
              <a:rPr lang="en-US" altLang="zh-CN" sz="2000" dirty="0" err="1"/>
              <a:t>hadoop</a:t>
            </a:r>
            <a:r>
              <a:rPr lang="zh-CN" altLang="en-US" sz="2000" dirty="0"/>
              <a:t>系统中，文件消耗存储资源往往是文件大小的数倍；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BF32B09-0FEE-C761-8E12-77FB06C279EC}"/>
              </a:ext>
            </a:extLst>
          </p:cNvPr>
          <p:cNvSpPr txBox="1"/>
          <p:nvPr/>
        </p:nvSpPr>
        <p:spPr>
          <a:xfrm>
            <a:off x="9187543" y="628913"/>
            <a:ext cx="240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storage unit</a:t>
            </a:r>
            <a:endParaRPr lang="zh-CN" altLang="en-US" sz="28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5BF7F52-244B-1EAC-0315-278C424A57EA}"/>
              </a:ext>
            </a:extLst>
          </p:cNvPr>
          <p:cNvSpPr txBox="1"/>
          <p:nvPr/>
        </p:nvSpPr>
        <p:spPr>
          <a:xfrm>
            <a:off x="4689736" y="711031"/>
            <a:ext cx="1698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HDFS</a:t>
            </a:r>
            <a:endParaRPr lang="zh-CN" altLang="en-US" sz="3200" b="1" dirty="0"/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54C5E656-86B7-713B-4C63-3AC4CFCF8242}"/>
              </a:ext>
            </a:extLst>
          </p:cNvPr>
          <p:cNvCxnSpPr/>
          <p:nvPr/>
        </p:nvCxnSpPr>
        <p:spPr>
          <a:xfrm>
            <a:off x="9779267" y="1225303"/>
            <a:ext cx="1809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3B0F86-6687-5F4F-2B33-F8982D1FA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id="{8E9D60D0-FCD0-668B-368C-6F2233F72166}"/>
              </a:ext>
            </a:extLst>
          </p:cNvPr>
          <p:cNvGrpSpPr/>
          <p:nvPr/>
        </p:nvGrpSpPr>
        <p:grpSpPr>
          <a:xfrm rot="16200000">
            <a:off x="5011732" y="-1232935"/>
            <a:ext cx="936948" cy="4301662"/>
            <a:chOff x="8961121" y="-113211"/>
            <a:chExt cx="1080000" cy="322172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F390149-F58F-72AC-9810-B8AFCAC271C0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7E77DBE0-C1C1-9030-4A42-4D62CAA25F1A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91DFE804-405E-4110-834D-969671669E97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6F6A0DF-988B-E1CD-B961-6D5781B77B71}"/>
              </a:ext>
            </a:extLst>
          </p:cNvPr>
          <p:cNvGrpSpPr/>
          <p:nvPr/>
        </p:nvGrpSpPr>
        <p:grpSpPr>
          <a:xfrm rot="16200000">
            <a:off x="1414471" y="-1232934"/>
            <a:ext cx="1229624" cy="4301662"/>
            <a:chOff x="8961121" y="-113211"/>
            <a:chExt cx="1080000" cy="3221722"/>
          </a:xfrm>
          <a:gradFill>
            <a:gsLst>
              <a:gs pos="100000">
                <a:srgbClr val="1E7CA8"/>
              </a:gs>
              <a:gs pos="32000">
                <a:srgbClr val="5CC5C9">
                  <a:alpha val="90000"/>
                </a:srgbClr>
              </a:gs>
              <a:gs pos="0">
                <a:srgbClr val="80D6CE">
                  <a:alpha val="72000"/>
                </a:srgbClr>
              </a:gs>
              <a:gs pos="65000">
                <a:srgbClr val="19A5C1">
                  <a:alpha val="89000"/>
                </a:srgbClr>
              </a:gs>
            </a:gsLst>
            <a:path path="circle">
              <a:fillToRect l="100000" b="100000"/>
            </a:path>
          </a:gra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1817D05-E7A6-C678-0C13-C9C93E8C50D3}"/>
                </a:ext>
              </a:extLst>
            </p:cNvPr>
            <p:cNvSpPr/>
            <p:nvPr/>
          </p:nvSpPr>
          <p:spPr>
            <a:xfrm>
              <a:off x="8961121" y="-113211"/>
              <a:ext cx="1080000" cy="2682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34C298D3-CDDA-86BB-2317-F6F942A58101}"/>
                </a:ext>
              </a:extLst>
            </p:cNvPr>
            <p:cNvSpPr/>
            <p:nvPr/>
          </p:nvSpPr>
          <p:spPr>
            <a:xfrm rot="5400000">
              <a:off x="8961121" y="2568511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A0443A9D-88D0-EEE0-1BF7-ABF78E8E130A}"/>
                </a:ext>
              </a:extLst>
            </p:cNvPr>
            <p:cNvSpPr/>
            <p:nvPr/>
          </p:nvSpPr>
          <p:spPr>
            <a:xfrm rot="10800000">
              <a:off x="9501121" y="2559585"/>
              <a:ext cx="540000" cy="540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114D7439-4BBB-CDEA-F129-E4FB36BC4D3F}"/>
              </a:ext>
            </a:extLst>
          </p:cNvPr>
          <p:cNvGraphicFramePr/>
          <p:nvPr/>
        </p:nvGraphicFramePr>
        <p:xfrm>
          <a:off x="201975" y="3959681"/>
          <a:ext cx="3623733" cy="212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82D5BC0F-082B-DB8A-99E1-AA68F4FB2490}"/>
              </a:ext>
            </a:extLst>
          </p:cNvPr>
          <p:cNvSpPr txBox="1"/>
          <p:nvPr/>
        </p:nvSpPr>
        <p:spPr>
          <a:xfrm>
            <a:off x="298070" y="656288"/>
            <a:ext cx="31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Hadoop</a:t>
            </a:r>
            <a:r>
              <a:rPr lang="zh-CN" altLang="en-US" sz="2800" b="1" dirty="0">
                <a:cs typeface="+mn-ea"/>
                <a:sym typeface="+mn-lt"/>
              </a:rPr>
              <a:t>总体框架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C838378-773B-B923-43F1-3FEAA4EB8620}"/>
              </a:ext>
            </a:extLst>
          </p:cNvPr>
          <p:cNvSpPr txBox="1"/>
          <p:nvPr/>
        </p:nvSpPr>
        <p:spPr>
          <a:xfrm>
            <a:off x="9483405" y="610490"/>
            <a:ext cx="240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分布式计算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0FF7427-2575-4486-8792-74F18E6E97CF}"/>
              </a:ext>
            </a:extLst>
          </p:cNvPr>
          <p:cNvGrpSpPr/>
          <p:nvPr/>
        </p:nvGrpSpPr>
        <p:grpSpPr>
          <a:xfrm>
            <a:off x="298070" y="1585816"/>
            <a:ext cx="8581263" cy="5017770"/>
            <a:chOff x="2431369" y="3642275"/>
            <a:chExt cx="8581263" cy="501777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5711C5E-366D-1A1B-0F4B-EBD60F29C66E}"/>
                </a:ext>
              </a:extLst>
            </p:cNvPr>
            <p:cNvGrpSpPr/>
            <p:nvPr/>
          </p:nvGrpSpPr>
          <p:grpSpPr>
            <a:xfrm>
              <a:off x="2431369" y="3642275"/>
              <a:ext cx="8581263" cy="5017770"/>
              <a:chOff x="419689" y="1748202"/>
              <a:chExt cx="8581263" cy="5017770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DA77F86-BD96-51EA-2B18-D55AEE5E2C92}"/>
                  </a:ext>
                </a:extLst>
              </p:cNvPr>
              <p:cNvGrpSpPr/>
              <p:nvPr/>
            </p:nvGrpSpPr>
            <p:grpSpPr>
              <a:xfrm>
                <a:off x="419689" y="1748202"/>
                <a:ext cx="8581263" cy="5017770"/>
                <a:chOff x="419689" y="1748202"/>
                <a:chExt cx="8581263" cy="5017770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A92000B9-22D9-E479-D554-57D3B6E45E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689" y="1748202"/>
                  <a:ext cx="8581263" cy="5017770"/>
                </a:xfrm>
                <a:prstGeom prst="rect">
                  <a:avLst/>
                </a:prstGeom>
              </p:spPr>
            </p:pic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A50234F-0E1D-215C-8D28-0E835A18F005}"/>
                    </a:ext>
                  </a:extLst>
                </p:cNvPr>
                <p:cNvSpPr/>
                <p:nvPr/>
              </p:nvSpPr>
              <p:spPr>
                <a:xfrm>
                  <a:off x="419689" y="6554916"/>
                  <a:ext cx="3233581" cy="211056"/>
                </a:xfrm>
                <a:prstGeom prst="rect">
                  <a:avLst/>
                </a:prstGeom>
                <a:gradFill>
                  <a:gsLst>
                    <a:gs pos="100000">
                      <a:srgbClr val="BABABA"/>
                    </a:gs>
                    <a:gs pos="0">
                      <a:srgbClr val="C0C0C0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9BC6940-D11B-0FFA-D46B-B500FA8953C3}"/>
                  </a:ext>
                </a:extLst>
              </p:cNvPr>
              <p:cNvSpPr/>
              <p:nvPr/>
            </p:nvSpPr>
            <p:spPr>
              <a:xfrm>
                <a:off x="635726" y="1748202"/>
                <a:ext cx="3532470" cy="25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1F10927-9EA9-2926-1E37-50B950752AF4}"/>
                </a:ext>
              </a:extLst>
            </p:cNvPr>
            <p:cNvSpPr/>
            <p:nvPr/>
          </p:nvSpPr>
          <p:spPr>
            <a:xfrm>
              <a:off x="2981960" y="3794760"/>
              <a:ext cx="772160" cy="121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1EFDE5A1-7942-D0AA-E84B-C43B938B7B2B}"/>
              </a:ext>
            </a:extLst>
          </p:cNvPr>
          <p:cNvSpPr txBox="1"/>
          <p:nvPr/>
        </p:nvSpPr>
        <p:spPr>
          <a:xfrm>
            <a:off x="8919253" y="1971042"/>
            <a:ext cx="28524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分布式计算针对大量数据处理，通过将数据</a:t>
            </a:r>
            <a:r>
              <a:rPr lang="zh-CN" altLang="en-US" sz="2400" b="1" dirty="0"/>
              <a:t>分类</a:t>
            </a:r>
            <a:r>
              <a:rPr lang="zh-CN" altLang="en-US" sz="2400" dirty="0"/>
              <a:t>，</a:t>
            </a:r>
            <a:r>
              <a:rPr lang="zh-CN" altLang="en-US" sz="2400" b="1" dirty="0"/>
              <a:t>分别</a:t>
            </a:r>
            <a:r>
              <a:rPr lang="zh-CN" altLang="en-US" sz="2400" dirty="0"/>
              <a:t>进行特定</a:t>
            </a:r>
            <a:r>
              <a:rPr lang="zh-CN" altLang="en-US" sz="2400" b="1" dirty="0"/>
              <a:t>运算</a:t>
            </a:r>
            <a:r>
              <a:rPr lang="zh-CN" altLang="en-US" sz="2400" dirty="0"/>
              <a:t>后，再</a:t>
            </a:r>
            <a:r>
              <a:rPr lang="zh-CN" altLang="en-US" sz="2400" b="1" dirty="0"/>
              <a:t>汇总</a:t>
            </a:r>
            <a:r>
              <a:rPr lang="zh-CN" altLang="en-US" sz="2400" dirty="0"/>
              <a:t>运算</a:t>
            </a:r>
            <a:r>
              <a:rPr lang="zh-CN" altLang="en-US" sz="2400" b="1" dirty="0"/>
              <a:t>结果</a:t>
            </a:r>
            <a:r>
              <a:rPr lang="zh-CN" altLang="en-US" sz="2400" dirty="0"/>
              <a:t>。通过分工</a:t>
            </a:r>
            <a:r>
              <a:rPr lang="zh-CN" altLang="en-US" sz="2400" b="1" dirty="0"/>
              <a:t>并发</a:t>
            </a:r>
            <a:r>
              <a:rPr lang="zh-CN" altLang="en-US" sz="2400" dirty="0"/>
              <a:t>高效压榨每台处理设备性能来提高数据处理的实时性。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CB06BF-5AEF-98AE-2050-DFB14DDC2839}"/>
              </a:ext>
            </a:extLst>
          </p:cNvPr>
          <p:cNvSpPr txBox="1"/>
          <p:nvPr/>
        </p:nvSpPr>
        <p:spPr>
          <a:xfrm>
            <a:off x="4286005" y="678614"/>
            <a:ext cx="2852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mapreduce</a:t>
            </a:r>
            <a:endParaRPr lang="zh-CN" altLang="en-US" sz="3200" b="1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2A36447-2DBE-3FF9-1C62-A0C8F2B9968A}"/>
              </a:ext>
            </a:extLst>
          </p:cNvPr>
          <p:cNvCxnSpPr/>
          <p:nvPr/>
        </p:nvCxnSpPr>
        <p:spPr>
          <a:xfrm>
            <a:off x="9779267" y="1225303"/>
            <a:ext cx="1809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1275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wn1vdp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</TotalTime>
  <Words>3147</Words>
  <Application>Microsoft Office PowerPoint</Application>
  <PresentationFormat>宽屏</PresentationFormat>
  <Paragraphs>289</Paragraphs>
  <Slides>22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-apple-system</vt:lpstr>
      <vt:lpstr>Source Sans Pro</vt:lpstr>
      <vt:lpstr>等线</vt:lpstr>
      <vt:lpstr>微软雅黑</vt:lpstr>
      <vt:lpstr>Arial</vt:lpstr>
      <vt:lpstr>第一PPT，www.1ppt.com</vt:lpstr>
      <vt:lpstr>自定义设计方案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Sky Blue</cp:lastModifiedBy>
  <cp:revision>57</cp:revision>
  <dcterms:created xsi:type="dcterms:W3CDTF">2021-03-23T02:32:00Z</dcterms:created>
  <dcterms:modified xsi:type="dcterms:W3CDTF">2024-11-28T04:36:47Z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CCD05366CD4C46EDA1FB8933B85905CB</vt:lpwstr>
  </property>
  <property fmtid="{D5CDD505-2E9C-101B-9397-08002B2CF9AE}" pid="3" name="KSOProductBuildVer">
    <vt:lpwstr>2052-11.1.0.11294</vt:lpwstr>
  </property>
</Properties>
</file>